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3" r:id="rId2"/>
    <p:sldId id="274" r:id="rId3"/>
    <p:sldId id="2147374553" r:id="rId4"/>
    <p:sldId id="276" r:id="rId5"/>
    <p:sldId id="261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147374554" r:id="rId14"/>
    <p:sldId id="2147374522" r:id="rId15"/>
    <p:sldId id="284" r:id="rId16"/>
    <p:sldId id="2147374555" r:id="rId17"/>
    <p:sldId id="297" r:id="rId18"/>
    <p:sldId id="2147374556" r:id="rId19"/>
    <p:sldId id="298" r:id="rId20"/>
    <p:sldId id="2147374557" r:id="rId21"/>
    <p:sldId id="299" r:id="rId22"/>
    <p:sldId id="2147374558" r:id="rId23"/>
    <p:sldId id="300" r:id="rId24"/>
    <p:sldId id="301" r:id="rId25"/>
    <p:sldId id="2147374559" r:id="rId26"/>
    <p:sldId id="296" r:id="rId27"/>
    <p:sldId id="264" r:id="rId28"/>
    <p:sldId id="2147374560" r:id="rId29"/>
    <p:sldId id="2147374561" r:id="rId30"/>
    <p:sldId id="2147374564" r:id="rId31"/>
    <p:sldId id="2147374563" r:id="rId32"/>
    <p:sldId id="2147374562" r:id="rId33"/>
    <p:sldId id="263" r:id="rId34"/>
  </p:sldIdLst>
  <p:sldSz cx="12192000" cy="6858000"/>
  <p:notesSz cx="6858000" cy="9144000"/>
  <p:embeddedFontLst>
    <p:embeddedFont>
      <p:font typeface="Montserrat Light" panose="020F0302020204030204" pitchFamily="34" charset="0"/>
      <p:regular r:id="rId37"/>
      <p:italic r:id="rId38"/>
    </p:embeddedFont>
    <p:embeddedFont>
      <p:font typeface="Montserrat Medium" panose="020F0502020204030204" pitchFamily="34" charset="0"/>
      <p:regular r:id="rId39"/>
      <p:italic r:id="rId40"/>
    </p:embeddedFont>
    <p:embeddedFont>
      <p:font typeface="Onest" pitchFamily="2" charset="0"/>
      <p:regular r:id="rId41"/>
      <p:bold r:id="rId42"/>
    </p:embeddedFont>
    <p:embeddedFont>
      <p:font typeface="Onest Medium" pitchFamily="2" charset="0"/>
      <p:regular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3908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D"/>
    <a:srgbClr val="E1DAFD"/>
    <a:srgbClr val="D4E0FB"/>
    <a:srgbClr val="F2D4FA"/>
    <a:srgbClr val="2853BE"/>
    <a:srgbClr val="DD0E0E"/>
    <a:srgbClr val="5E96FE"/>
    <a:srgbClr val="FF922F"/>
    <a:srgbClr val="B22284"/>
    <a:srgbClr val="FFE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23" autoAdjust="0"/>
    <p:restoredTop sz="94692"/>
  </p:normalViewPr>
  <p:slideViewPr>
    <p:cSldViewPr snapToGrid="0" showGuides="1">
      <p:cViewPr>
        <p:scale>
          <a:sx n="49" d="100"/>
          <a:sy n="49" d="100"/>
        </p:scale>
        <p:origin x="2312" y="1312"/>
      </p:cViewPr>
      <p:guideLst>
        <p:guide orient="horz" pos="572"/>
        <p:guide pos="390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0" d="100"/>
          <a:sy n="120" d="100"/>
        </p:scale>
        <p:origin x="4422" y="108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A9-4019-914B-2A0B6484F5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A9-4019-914B-2A0B6484F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517859952"/>
        <c:axId val="1300661296"/>
      </c:barChart>
      <c:catAx>
        <c:axId val="151785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661296"/>
        <c:crosses val="autoZero"/>
        <c:auto val="1"/>
        <c:lblAlgn val="ctr"/>
        <c:lblOffset val="100"/>
        <c:noMultiLvlLbl val="0"/>
      </c:catAx>
      <c:valAx>
        <c:axId val="1300661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1785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56634910717919"/>
          <c:y val="4.9086340617196548E-3"/>
          <c:w val="0.72781386029628725"/>
          <c:h val="0.908479451415413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объем задач при внедрении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BF-4E1C-A0F0-35104362979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BF-4E1C-A0F0-3510436297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BF-4E1C-A0F0-3510436297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Onest SemiBold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NoCode</c:v>
                </c:pt>
                <c:pt idx="1">
                  <c:v>LowCode</c:v>
                </c:pt>
                <c:pt idx="2">
                  <c:v>Code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</c:v>
                </c:pt>
                <c:pt idx="1">
                  <c:v>0.3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BF-4E1C-A0F0-3510436297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75361448939079E-3"/>
          <c:y val="0.94334208698510891"/>
          <c:w val="0.98890252383741073"/>
          <c:h val="5.66579130148910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Ones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9DB5F2E-345D-4298-935D-7F9774876C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Onest" pitchFamily="2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A2C35F-9087-471A-8D5D-06DC45EB38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D82CF-0CFD-4EDD-BCA6-2FF70B76F32F}" type="datetimeFigureOut">
              <a:rPr lang="ru-RU" smtClean="0">
                <a:latin typeface="Onest" pitchFamily="2" charset="0"/>
              </a:rPr>
              <a:t>16.06.2025</a:t>
            </a:fld>
            <a:endParaRPr lang="ru-RU" dirty="0">
              <a:latin typeface="Onest" pitchFamily="2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1C0E99-BF66-4569-8058-986800EF80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Onest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CADF11-449C-4D1F-BFE6-04A8FBC8DB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9FBAB-EF3F-4932-8DBC-725FEC018EB6}" type="slidenum">
              <a:rPr lang="ru-RU" smtClean="0">
                <a:latin typeface="Onest" pitchFamily="2" charset="0"/>
              </a:rPr>
              <a:t>‹#›</a:t>
            </a:fld>
            <a:endParaRPr lang="ru-RU" dirty="0">
              <a:latin typeface="One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65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nes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nest" pitchFamily="2" charset="0"/>
              </a:defRPr>
            </a:lvl1pPr>
          </a:lstStyle>
          <a:p>
            <a:fld id="{F2BE84CD-F9E0-486F-9456-18327B4403A1}" type="datetimeFigureOut">
              <a:rPr lang="ru-RU" smtClean="0"/>
              <a:pPr/>
              <a:t>16.06.2025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nes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nest" pitchFamily="2" charset="0"/>
              </a:defRPr>
            </a:lvl1pPr>
          </a:lstStyle>
          <a:p>
            <a:fld id="{FD8FEDA3-D9D0-42D9-95A6-FA49C19821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696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nest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nest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nest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nest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nest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56232-C861-0D47-BBA2-F3A5182BB4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299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Кейсы собираем, по этой группе слайдов ТОЧНО будут апдейты</a:t>
            </a:r>
            <a:r>
              <a:rPr lang="en-US" dirty="0"/>
              <a:t> + </a:t>
            </a:r>
            <a:r>
              <a:rPr lang="ru-RU" dirty="0" err="1"/>
              <a:t>визуал</a:t>
            </a:r>
            <a:r>
              <a:rPr lang="ru-RU" dirty="0"/>
              <a:t> + попробуем показать особенности каждого внедрения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56232-C861-0D47-BBA2-F3A5182BB4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3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Кейсы собираем, по этой группе слайдов ТОЧНО будут апдейты</a:t>
            </a:r>
            <a:r>
              <a:rPr lang="en-US" dirty="0"/>
              <a:t> + </a:t>
            </a:r>
            <a:r>
              <a:rPr lang="ru-RU" dirty="0" err="1"/>
              <a:t>визуал</a:t>
            </a:r>
            <a:r>
              <a:rPr lang="ru-RU" dirty="0"/>
              <a:t> + попробуем показать особенности каждого внедрения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56232-C861-0D47-BBA2-F3A5182BB4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43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56232-C861-0D47-BBA2-F3A5182BB4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937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E6E8E9-78AB-4B20-8EFD-EB7E39E460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5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Сделать обзор того что сейчас есть на рынке с точки зрения практик/стандартов:</a:t>
            </a:r>
          </a:p>
          <a:p>
            <a:pPr marL="171450" indent="-171450">
              <a:buFontTx/>
              <a:buChar char="-"/>
            </a:pPr>
            <a:r>
              <a:rPr lang="ru-RU" dirty="0"/>
              <a:t>Короткий обзор</a:t>
            </a:r>
          </a:p>
          <a:p>
            <a:pPr marL="171450" indent="-171450">
              <a:buFontTx/>
              <a:buChar char="-"/>
            </a:pPr>
            <a:r>
              <a:rPr lang="ru-RU" dirty="0"/>
              <a:t>Что покрывает</a:t>
            </a:r>
          </a:p>
          <a:p>
            <a:pPr marL="171450" indent="-171450">
              <a:buFontTx/>
              <a:buChar char="-"/>
            </a:pPr>
            <a:r>
              <a:rPr lang="ru-RU" dirty="0"/>
              <a:t>Зачем применять </a:t>
            </a:r>
          </a:p>
          <a:p>
            <a:endParaRPr lang="ru-RU" dirty="0"/>
          </a:p>
          <a:p>
            <a:r>
              <a:rPr lang="ru-RU" dirty="0"/>
              <a:t>В развернутой структуре будет от 5 до 10 слайдов по этому разделу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56232-C861-0D47-BBA2-F3A5182BB4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25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56232-C861-0D47-BBA2-F3A5182BB4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406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Перечисляем авторов, если стоит показать конкретику (приказы, распоряжения </a:t>
            </a:r>
            <a:r>
              <a:rPr lang="ru-RU" dirty="0" err="1"/>
              <a:t>итд</a:t>
            </a:r>
            <a:r>
              <a:rPr lang="ru-RU" dirty="0"/>
              <a:t>), можно вынести в приложения.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56232-C861-0D47-BBA2-F3A5182BB4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66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Взгляд на классы инструментов сверху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56232-C861-0D47-BBA2-F3A5182BB4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415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Типовой процесс – большой</a:t>
            </a:r>
          </a:p>
          <a:p>
            <a:r>
              <a:rPr lang="ru-RU" dirty="0"/>
              <a:t>Присматриваться и искать привычные названия на картинке – смысла нет, в дальнейшем пройдем по процессу </a:t>
            </a:r>
            <a:r>
              <a:rPr lang="ru-RU" dirty="0" err="1"/>
              <a:t>верхнеуровнево</a:t>
            </a:r>
            <a:r>
              <a:rPr lang="ru-RU" dirty="0"/>
              <a:t> и посмотрим на каждый из этапов. </a:t>
            </a:r>
          </a:p>
          <a:p>
            <a:endParaRPr lang="ru-RU" dirty="0"/>
          </a:p>
          <a:p>
            <a:r>
              <a:rPr lang="ru-RU" dirty="0"/>
              <a:t>Данный процесс является результатом работы сообщества и учитывает не только регуляторные требования и требования стандартов, но и практический опыт нескольких десятков компаний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56232-C861-0D47-BBA2-F3A5182BB40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0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Делаем обзор процесса безопасной разработки в формате </a:t>
            </a:r>
            <a:r>
              <a:rPr lang="en-US" dirty="0"/>
              <a:t>highlight</a:t>
            </a:r>
            <a:r>
              <a:rPr lang="ru-RU" dirty="0" err="1"/>
              <a:t>ов</a:t>
            </a:r>
            <a:r>
              <a:rPr lang="ru-RU" dirty="0"/>
              <a:t> отдельных этапов с комментариями – </a:t>
            </a:r>
            <a:r>
              <a:rPr lang="en-US" dirty="0"/>
              <a:t>~</a:t>
            </a:r>
            <a:r>
              <a:rPr lang="ru-RU" dirty="0"/>
              <a:t>6 слайдов с обзором задействованных ролей и инструментов (проектирование, разработка, деплой, функциональное </a:t>
            </a:r>
            <a:r>
              <a:rPr lang="ru-RU" dirty="0" err="1"/>
              <a:t>тестрование</a:t>
            </a:r>
            <a:r>
              <a:rPr lang="ru-RU" dirty="0"/>
              <a:t>, нагрузочное/интеграционное тестирование, эксплуатация) + врезки с обзором инструментов применяемых на конкретных этапах (?)</a:t>
            </a:r>
          </a:p>
          <a:p>
            <a:endParaRPr lang="ru-RU" dirty="0"/>
          </a:p>
          <a:p>
            <a:r>
              <a:rPr lang="ru-RU" dirty="0" err="1"/>
              <a:t>Визуал</a:t>
            </a:r>
            <a:r>
              <a:rPr lang="ru-RU" dirty="0"/>
              <a:t> будет скорректирован для лучшего восприятия с большого экрана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56232-C861-0D47-BBA2-F3A5182BB40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42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Делаем обзор процесса безопасной разработки в формате </a:t>
            </a:r>
            <a:r>
              <a:rPr lang="en-US" dirty="0"/>
              <a:t>highlight</a:t>
            </a:r>
            <a:r>
              <a:rPr lang="ru-RU" dirty="0" err="1"/>
              <a:t>ов</a:t>
            </a:r>
            <a:r>
              <a:rPr lang="ru-RU" dirty="0"/>
              <a:t> отдельных этапов с комментариями – </a:t>
            </a:r>
            <a:r>
              <a:rPr lang="en-US" dirty="0"/>
              <a:t>~</a:t>
            </a:r>
            <a:r>
              <a:rPr lang="ru-RU" dirty="0"/>
              <a:t>6 слайдов с обзором задействованных ролей и инструментов (проектирование, разработка, деплой, функциональное </a:t>
            </a:r>
            <a:r>
              <a:rPr lang="ru-RU" dirty="0" err="1"/>
              <a:t>тестрование</a:t>
            </a:r>
            <a:r>
              <a:rPr lang="ru-RU" dirty="0"/>
              <a:t>, нагрузочное/интеграционное тестирование, эксплуатация) + врезки с обзором инструментов применяемых на конкретных этапах (?)</a:t>
            </a:r>
          </a:p>
          <a:p>
            <a:endParaRPr lang="ru-RU" dirty="0"/>
          </a:p>
          <a:p>
            <a:r>
              <a:rPr lang="ru-RU" dirty="0" err="1"/>
              <a:t>Визуал</a:t>
            </a:r>
            <a:r>
              <a:rPr lang="ru-RU" dirty="0"/>
              <a:t> будет скорректирован для лучшего восприятия с большого экрана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56232-C861-0D47-BBA2-F3A5182BB40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57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паргалка текст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E426B4-84EB-4D51-BC54-707A2B14C1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19FE91-E65A-41DE-86C1-1A0485CA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3CD8CC-F79F-411B-B0B2-5DD0D1A57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Шпаргалка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8732DB6-E5BE-4896-BA6F-EC9ACBE5F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Работа с текстом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CFF36-265E-4645-8C13-AF51FC495C76}"/>
              </a:ext>
            </a:extLst>
          </p:cNvPr>
          <p:cNvSpPr txBox="1"/>
          <p:nvPr userDrawn="1"/>
        </p:nvSpPr>
        <p:spPr>
          <a:xfrm>
            <a:off x="515938" y="2574809"/>
            <a:ext cx="520043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chemeClr val="bg1"/>
                </a:solidFill>
                <a:latin typeface="+mj-lt"/>
              </a:rPr>
              <a:t>Onest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40,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Semi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Bold</a:t>
            </a:r>
            <a:br>
              <a:rPr lang="ru-RU" sz="2800" b="1" dirty="0">
                <a:solidFill>
                  <a:schemeClr val="bg1"/>
                </a:solidFill>
                <a:latin typeface="+mj-lt"/>
              </a:rPr>
            </a:br>
            <a:r>
              <a:rPr lang="ru-RU" sz="1200" b="0" dirty="0">
                <a:solidFill>
                  <a:schemeClr val="bg1"/>
                </a:solidFill>
                <a:latin typeface="Onest" pitchFamily="2" charset="0"/>
              </a:rPr>
              <a:t>Для </a:t>
            </a:r>
            <a:r>
              <a:rPr lang="ru-RU" sz="1200" b="0" dirty="0">
                <a:solidFill>
                  <a:schemeClr val="accent3"/>
                </a:solidFill>
                <a:latin typeface="Onest" pitchFamily="2" charset="0"/>
              </a:rPr>
              <a:t>заголовка титульного слайда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>
              <a:solidFill>
                <a:schemeClr val="accent3"/>
              </a:solidFill>
              <a:latin typeface="Onest" pitchFamily="2" charset="0"/>
            </a:endParaRPr>
          </a:p>
          <a:p>
            <a:pPr lvl="0"/>
            <a:r>
              <a:rPr lang="en-GB" sz="2800" b="1" dirty="0" err="1">
                <a:solidFill>
                  <a:schemeClr val="bg1"/>
                </a:solidFill>
                <a:latin typeface="+mj-lt"/>
              </a:rPr>
              <a:t>Onest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32,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Semi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Bold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  <a:p>
            <a:pPr lvl="0"/>
            <a:r>
              <a:rPr lang="ru-RU" sz="1200" b="0" dirty="0">
                <a:solidFill>
                  <a:schemeClr val="bg1"/>
                </a:solidFill>
                <a:latin typeface="Onest" pitchFamily="2" charset="0"/>
              </a:rPr>
              <a:t>Для </a:t>
            </a:r>
            <a:r>
              <a:rPr lang="ru-RU" sz="1200" b="0" dirty="0">
                <a:solidFill>
                  <a:schemeClr val="accent3"/>
                </a:solidFill>
                <a:latin typeface="Onest" pitchFamily="2" charset="0"/>
              </a:rPr>
              <a:t>заголовка слайда</a:t>
            </a:r>
          </a:p>
          <a:p>
            <a:pPr lvl="0"/>
            <a:endParaRPr lang="ru-RU" sz="1200" b="0" dirty="0">
              <a:solidFill>
                <a:schemeClr val="bg1"/>
              </a:solidFill>
              <a:latin typeface="Ones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chemeClr val="bg1"/>
                </a:solidFill>
                <a:latin typeface="+mj-lt"/>
              </a:rPr>
              <a:t>Onest</a:t>
            </a:r>
            <a:r>
              <a:rPr lang="en-GB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20,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Semi</a:t>
            </a:r>
            <a:r>
              <a:rPr lang="en-GB" sz="2000" b="1" dirty="0">
                <a:solidFill>
                  <a:schemeClr val="bg1"/>
                </a:solidFill>
                <a:latin typeface="+mj-lt"/>
              </a:rPr>
              <a:t>Bold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Для заголовка </a:t>
            </a:r>
            <a:r>
              <a:rPr lang="ru-RU" sz="1200" dirty="0">
                <a:solidFill>
                  <a:schemeClr val="accent3"/>
                </a:solidFill>
                <a:latin typeface="Onest" pitchFamily="2" charset="0"/>
              </a:rPr>
              <a:t>первого уровня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Ones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solidFill>
                  <a:schemeClr val="bg1"/>
                </a:solidFill>
                <a:latin typeface="+mj-lt"/>
              </a:rPr>
              <a:t>Onest</a:t>
            </a:r>
            <a:r>
              <a:rPr lang="en-GB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16,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Semi</a:t>
            </a:r>
            <a:r>
              <a:rPr lang="en-GB" sz="1600" b="1" dirty="0">
                <a:solidFill>
                  <a:schemeClr val="bg1"/>
                </a:solidFill>
                <a:latin typeface="+mj-lt"/>
              </a:rPr>
              <a:t>Bold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Для заголовка </a:t>
            </a:r>
            <a:r>
              <a:rPr lang="ru-RU" sz="1200" dirty="0">
                <a:solidFill>
                  <a:schemeClr val="accent3"/>
                </a:solidFill>
                <a:latin typeface="Onest" pitchFamily="2" charset="0"/>
              </a:rPr>
              <a:t>второго уровня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Ones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err="1">
                <a:solidFill>
                  <a:schemeClr val="bg1"/>
                </a:solidFill>
                <a:latin typeface="Onest" pitchFamily="2" charset="0"/>
              </a:rPr>
              <a:t>Onest</a:t>
            </a:r>
            <a:r>
              <a:rPr lang="en-GB" sz="1200" b="1" dirty="0">
                <a:solidFill>
                  <a:schemeClr val="bg1"/>
                </a:solidFill>
                <a:latin typeface="Onest" pitchFamily="2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12, </a:t>
            </a:r>
            <a:r>
              <a:rPr lang="en-GB" sz="1200" dirty="0">
                <a:solidFill>
                  <a:schemeClr val="bg1"/>
                </a:solidFill>
                <a:latin typeface="Onest" pitchFamily="2" charset="0"/>
              </a:rPr>
              <a:t>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Для</a:t>
            </a:r>
            <a:r>
              <a:rPr lang="ru-RU" sz="1200" dirty="0">
                <a:solidFill>
                  <a:schemeClr val="accent3"/>
                </a:solidFill>
                <a:latin typeface="Onest" pitchFamily="2" charset="0"/>
              </a:rPr>
              <a:t> основного текста</a:t>
            </a:r>
            <a:endParaRPr lang="en-GB" sz="1200" dirty="0">
              <a:solidFill>
                <a:schemeClr val="accent3"/>
              </a:solidFill>
              <a:latin typeface="Ones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bg1"/>
              </a:solidFill>
              <a:latin typeface="Ones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dirty="0" err="1">
                <a:solidFill>
                  <a:schemeClr val="bg1"/>
                </a:solidFill>
                <a:latin typeface="Onest" pitchFamily="2" charset="0"/>
              </a:rPr>
              <a:t>Onest</a:t>
            </a:r>
            <a:r>
              <a:rPr lang="en-GB" sz="1000" b="1" dirty="0">
                <a:solidFill>
                  <a:schemeClr val="bg1"/>
                </a:solidFill>
                <a:latin typeface="Onest" pitchFamily="2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latin typeface="Onest" pitchFamily="2" charset="0"/>
              </a:rPr>
              <a:t>1</a:t>
            </a:r>
            <a:r>
              <a:rPr lang="en-GB" sz="1000" dirty="0">
                <a:solidFill>
                  <a:schemeClr val="bg1"/>
                </a:solidFill>
                <a:latin typeface="Onest" pitchFamily="2" charset="0"/>
              </a:rPr>
              <a:t>0</a:t>
            </a:r>
            <a:r>
              <a:rPr lang="ru-RU" sz="1000" dirty="0">
                <a:solidFill>
                  <a:schemeClr val="bg1"/>
                </a:solidFill>
                <a:latin typeface="Onest" pitchFamily="2" charset="0"/>
              </a:rPr>
              <a:t>, </a:t>
            </a:r>
            <a:r>
              <a:rPr lang="en-GB" sz="1000" dirty="0">
                <a:solidFill>
                  <a:schemeClr val="bg1"/>
                </a:solidFill>
                <a:latin typeface="Onest" pitchFamily="2" charset="0"/>
              </a:rPr>
              <a:t>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Для</a:t>
            </a:r>
            <a:r>
              <a:rPr lang="ru-RU" sz="1200" dirty="0">
                <a:solidFill>
                  <a:schemeClr val="accent3"/>
                </a:solidFill>
                <a:latin typeface="Onest" pitchFamily="2" charset="0"/>
              </a:rPr>
              <a:t> сносок</a:t>
            </a:r>
            <a:endParaRPr lang="en-GB" sz="1200" dirty="0">
              <a:solidFill>
                <a:schemeClr val="accent3"/>
              </a:solidFill>
              <a:latin typeface="Ones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Ones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8A9CF9-3580-44E1-B842-54A8A0D3439C}"/>
              </a:ext>
            </a:extLst>
          </p:cNvPr>
          <p:cNvSpPr txBox="1"/>
          <p:nvPr userDrawn="1"/>
        </p:nvSpPr>
        <p:spPr>
          <a:xfrm>
            <a:off x="6019627" y="2574809"/>
            <a:ext cx="5200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rPr>
              <a:t>Вертикальные и горизонтальные красные направляющие указывают на границы контента (текста и изображений).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b="0" kern="1200" dirty="0">
              <a:solidFill>
                <a:schemeClr val="bg1"/>
              </a:solidFill>
              <a:latin typeface="Onest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rPr>
              <a:t>Голубая направляющая – базовая линия для </a:t>
            </a:r>
            <a:r>
              <a:rPr lang="ru-RU" sz="1200" b="0" kern="1200" dirty="0" err="1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rPr>
              <a:t>заголовов</a:t>
            </a:r>
            <a:r>
              <a: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rPr>
              <a:t> слайда.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754528-875B-4A16-A19F-EE3038816D8B}"/>
              </a:ext>
            </a:extLst>
          </p:cNvPr>
          <p:cNvSpPr txBox="1"/>
          <p:nvPr userDrawn="1"/>
        </p:nvSpPr>
        <p:spPr>
          <a:xfrm>
            <a:off x="6015124" y="4566437"/>
            <a:ext cx="5335844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defTabSz="914400" rtl="0" eaLnBrk="1" latinLnBrk="0" hangingPunct="1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rPr>
              <a:t>Выравнивание текста по левому краю</a:t>
            </a:r>
          </a:p>
          <a:p>
            <a:pPr marL="171450" lvl="0" indent="-171450" algn="l" defTabSz="914400" rtl="0" eaLnBrk="1" latinLnBrk="0" hangingPunct="1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rPr>
              <a:t>Междустрочный интервал 1,0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486386-7D15-4D20-92C2-CE37F0C6D307}"/>
              </a:ext>
            </a:extLst>
          </p:cNvPr>
          <p:cNvSpPr txBox="1"/>
          <p:nvPr userDrawn="1"/>
        </p:nvSpPr>
        <p:spPr>
          <a:xfrm>
            <a:off x="6015124" y="2060529"/>
            <a:ext cx="53358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Onest" pitchFamily="2" charset="0"/>
              </a:rPr>
              <a:t>Выравнивание по направляющим: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8DFD68-A6FA-4B6C-8F68-21C6FBD4E7CB}"/>
              </a:ext>
            </a:extLst>
          </p:cNvPr>
          <p:cNvSpPr txBox="1"/>
          <p:nvPr userDrawn="1"/>
        </p:nvSpPr>
        <p:spPr>
          <a:xfrm>
            <a:off x="6015124" y="4149746"/>
            <a:ext cx="53358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bg1"/>
                </a:solidFill>
                <a:latin typeface="Onest" pitchFamily="2" charset="0"/>
              </a:rPr>
              <a:t>Дополнительные параметры текста: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BA61B9-02B8-4419-B476-7AED62645620}"/>
              </a:ext>
            </a:extLst>
          </p:cNvPr>
          <p:cNvSpPr txBox="1"/>
          <p:nvPr userDrawn="1"/>
        </p:nvSpPr>
        <p:spPr>
          <a:xfrm>
            <a:off x="491654" y="2060529"/>
            <a:ext cx="53358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Onest" pitchFamily="2" charset="0"/>
              </a:rPr>
              <a:t>Размеры шрифтов</a:t>
            </a:r>
          </a:p>
        </p:txBody>
      </p:sp>
    </p:spTree>
    <p:extLst>
      <p:ext uri="{BB962C8B-B14F-4D97-AF65-F5344CB8AC3E}">
        <p14:creationId xmlns:p14="http://schemas.microsoft.com/office/powerpoint/2010/main" val="18740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блон плашки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F1070D-EB29-4077-B190-09B97B91C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19FE91-E65A-41DE-86C1-1A0485CA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3CD8CC-F79F-411B-B0B2-5DD0D1A5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Скругленный прямоугольник 2">
            <a:extLst>
              <a:ext uri="{FF2B5EF4-FFF2-40B4-BE49-F238E27FC236}">
                <a16:creationId xmlns:a16="http://schemas.microsoft.com/office/drawing/2014/main" id="{4AC405C6-18A8-4C02-B13F-797109BA7781}"/>
              </a:ext>
            </a:extLst>
          </p:cNvPr>
          <p:cNvSpPr/>
          <p:nvPr userDrawn="1"/>
        </p:nvSpPr>
        <p:spPr>
          <a:xfrm>
            <a:off x="515938" y="2628900"/>
            <a:ext cx="3330574" cy="3536950"/>
          </a:xfrm>
          <a:prstGeom prst="roundRect">
            <a:avLst>
              <a:gd name="adj" fmla="val 5908"/>
            </a:avLst>
          </a:prstGeom>
          <a:solidFill>
            <a:schemeClr val="tx2"/>
          </a:solidFill>
          <a:ln w="19050">
            <a:gradFill>
              <a:gsLst>
                <a:gs pos="6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Onest" pitchFamily="2" charset="0"/>
            </a:endParaRP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96D0CED9-21C0-4351-A7CD-B749BE98EA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17609" y="2768218"/>
            <a:ext cx="2881253" cy="31820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  <a:endParaRPr lang="en-GB" dirty="0"/>
          </a:p>
        </p:txBody>
      </p:sp>
      <p:sp>
        <p:nvSpPr>
          <p:cNvPr id="16" name="Скругленный прямоугольник 2">
            <a:extLst>
              <a:ext uri="{FF2B5EF4-FFF2-40B4-BE49-F238E27FC236}">
                <a16:creationId xmlns:a16="http://schemas.microsoft.com/office/drawing/2014/main" id="{0282500B-7A4E-46BB-9DC3-FFFFAAC5966D}"/>
              </a:ext>
            </a:extLst>
          </p:cNvPr>
          <p:cNvSpPr/>
          <p:nvPr userDrawn="1"/>
        </p:nvSpPr>
        <p:spPr>
          <a:xfrm>
            <a:off x="4492852" y="2628900"/>
            <a:ext cx="3330574" cy="3536950"/>
          </a:xfrm>
          <a:prstGeom prst="roundRect">
            <a:avLst>
              <a:gd name="adj" fmla="val 5908"/>
            </a:avLst>
          </a:prstGeom>
          <a:solidFill>
            <a:schemeClr val="tx2"/>
          </a:solidFill>
          <a:ln w="19050">
            <a:gradFill>
              <a:gsLst>
                <a:gs pos="6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Onest" pitchFamily="2" charset="0"/>
            </a:endParaRP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CF671FC4-0B6B-4C5D-ACDB-226B7BE1170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694523" y="2768218"/>
            <a:ext cx="2881253" cy="31820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  <a:endParaRPr lang="en-GB" dirty="0"/>
          </a:p>
        </p:txBody>
      </p:sp>
      <p:sp>
        <p:nvSpPr>
          <p:cNvPr id="18" name="Скругленный прямоугольник 2">
            <a:extLst>
              <a:ext uri="{FF2B5EF4-FFF2-40B4-BE49-F238E27FC236}">
                <a16:creationId xmlns:a16="http://schemas.microsoft.com/office/drawing/2014/main" id="{568617F4-CC1B-471A-91CC-5B790DA6556C}"/>
              </a:ext>
            </a:extLst>
          </p:cNvPr>
          <p:cNvSpPr/>
          <p:nvPr userDrawn="1"/>
        </p:nvSpPr>
        <p:spPr>
          <a:xfrm>
            <a:off x="8324623" y="2628900"/>
            <a:ext cx="3330574" cy="3536950"/>
          </a:xfrm>
          <a:prstGeom prst="roundRect">
            <a:avLst>
              <a:gd name="adj" fmla="val 5908"/>
            </a:avLst>
          </a:prstGeom>
          <a:solidFill>
            <a:schemeClr val="tx2"/>
          </a:solidFill>
          <a:ln w="19050">
            <a:gradFill>
              <a:gsLst>
                <a:gs pos="6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Onest" pitchFamily="2" charset="0"/>
            </a:endParaRP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AFF69B87-C4CC-4CD0-A889-E527BA37799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26294" y="2768218"/>
            <a:ext cx="2881253" cy="31820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  <a:endParaRPr lang="en-GB" dirty="0"/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id="{5183FE2E-D64C-4BFB-81C7-49B29984E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6D4E20AE-8AC6-41FB-8184-DBDDDC41C28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15938" y="2150873"/>
            <a:ext cx="3008244" cy="365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600" b="1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таблицы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3EE0540A-2456-4B85-AA7E-5457C43114C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478338" y="2150873"/>
            <a:ext cx="3008244" cy="365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600" b="1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таблицы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CCD59244-B643-4DBC-8AF5-5CC6C264EF2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288338" y="2150873"/>
            <a:ext cx="3008244" cy="365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600" b="1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таблицы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F8DBD7C-9E8D-4951-82B4-6324E40414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7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блон плашки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F1070D-EB29-4077-B190-09B97B91C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19FE91-E65A-41DE-86C1-1A0485CA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3CD8CC-F79F-411B-B0B2-5DD0D1A5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Скругленный прямоугольник 2">
            <a:extLst>
              <a:ext uri="{FF2B5EF4-FFF2-40B4-BE49-F238E27FC236}">
                <a16:creationId xmlns:a16="http://schemas.microsoft.com/office/drawing/2014/main" id="{4AC405C6-18A8-4C02-B13F-797109BA7781}"/>
              </a:ext>
            </a:extLst>
          </p:cNvPr>
          <p:cNvSpPr/>
          <p:nvPr userDrawn="1"/>
        </p:nvSpPr>
        <p:spPr>
          <a:xfrm>
            <a:off x="515938" y="2179529"/>
            <a:ext cx="3330574" cy="3986321"/>
          </a:xfrm>
          <a:prstGeom prst="roundRect">
            <a:avLst>
              <a:gd name="adj" fmla="val 5908"/>
            </a:avLst>
          </a:prstGeom>
          <a:solidFill>
            <a:schemeClr val="tx2"/>
          </a:solidFill>
          <a:ln w="19050">
            <a:gradFill>
              <a:gsLst>
                <a:gs pos="6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Onest" pitchFamily="2" charset="0"/>
            </a:endParaRP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96D0CED9-21C0-4351-A7CD-B749BE98EA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17609" y="2472318"/>
            <a:ext cx="2881253" cy="31820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  <a:endParaRPr lang="en-GB" dirty="0"/>
          </a:p>
        </p:txBody>
      </p:sp>
      <p:sp>
        <p:nvSpPr>
          <p:cNvPr id="16" name="Скругленный прямоугольник 2">
            <a:extLst>
              <a:ext uri="{FF2B5EF4-FFF2-40B4-BE49-F238E27FC236}">
                <a16:creationId xmlns:a16="http://schemas.microsoft.com/office/drawing/2014/main" id="{0282500B-7A4E-46BB-9DC3-FFFFAAC5966D}"/>
              </a:ext>
            </a:extLst>
          </p:cNvPr>
          <p:cNvSpPr/>
          <p:nvPr userDrawn="1"/>
        </p:nvSpPr>
        <p:spPr>
          <a:xfrm>
            <a:off x="4492852" y="2179529"/>
            <a:ext cx="3330574" cy="3986321"/>
          </a:xfrm>
          <a:prstGeom prst="roundRect">
            <a:avLst>
              <a:gd name="adj" fmla="val 5908"/>
            </a:avLst>
          </a:prstGeom>
          <a:solidFill>
            <a:schemeClr val="tx2"/>
          </a:solidFill>
          <a:ln w="19050">
            <a:gradFill>
              <a:gsLst>
                <a:gs pos="6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Onest" pitchFamily="2" charset="0"/>
            </a:endParaRP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CF671FC4-0B6B-4C5D-ACDB-226B7BE1170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694523" y="2472318"/>
            <a:ext cx="2881253" cy="31820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  <a:endParaRPr lang="en-GB" dirty="0"/>
          </a:p>
        </p:txBody>
      </p:sp>
      <p:sp>
        <p:nvSpPr>
          <p:cNvPr id="18" name="Скругленный прямоугольник 2">
            <a:extLst>
              <a:ext uri="{FF2B5EF4-FFF2-40B4-BE49-F238E27FC236}">
                <a16:creationId xmlns:a16="http://schemas.microsoft.com/office/drawing/2014/main" id="{568617F4-CC1B-471A-91CC-5B790DA6556C}"/>
              </a:ext>
            </a:extLst>
          </p:cNvPr>
          <p:cNvSpPr/>
          <p:nvPr userDrawn="1"/>
        </p:nvSpPr>
        <p:spPr>
          <a:xfrm>
            <a:off x="8324623" y="2179529"/>
            <a:ext cx="3330574" cy="3986321"/>
          </a:xfrm>
          <a:prstGeom prst="roundRect">
            <a:avLst>
              <a:gd name="adj" fmla="val 5908"/>
            </a:avLst>
          </a:prstGeom>
          <a:solidFill>
            <a:schemeClr val="tx2"/>
          </a:solidFill>
          <a:ln w="19050">
            <a:gradFill>
              <a:gsLst>
                <a:gs pos="6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Onest" pitchFamily="2" charset="0"/>
            </a:endParaRP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AFF69B87-C4CC-4CD0-A889-E527BA37799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26294" y="2472318"/>
            <a:ext cx="2881253" cy="31820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  <a:endParaRPr lang="en-GB" dirty="0"/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id="{5183FE2E-D64C-4BFB-81C7-49B29984E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5668A00-8DA1-47F2-A049-98D87D184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6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5283AC-C025-434E-A98C-A23BD0F6F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7A1835-4404-4721-9D4B-63E1412E8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008F6A52-86E6-4900-B3CD-1565F3B3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BB798DAA-0372-49B0-BBFE-B2D751269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C9AFA6-6D69-4D00-B17D-8C1BD8B623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9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54C535-793D-455A-870D-5A9DB53E11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7A1835-4404-4721-9D4B-63E1412E8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008F6A52-86E6-4900-B3CD-1565F3B3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6EA0974F-35C4-4391-97E0-E6A4E1B9D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15ABDF-11D0-4AE4-80FE-6F6452C0AE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59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8A3D9D-14BE-4691-B2C5-4FE8B55E9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E6C723-A22E-4DA6-80F8-C740926382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7C46D0A8-ACC7-4EA1-BFF1-36FD4F96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037A3F8D-3B51-4AA7-A5FC-85FA3299BB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5782DA-4D25-463D-A47B-1C9595AB9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27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4DBD47-8EB2-4D97-8426-5103FF745A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E6C723-A22E-4DA6-80F8-C740926382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7C46D0A8-ACC7-4EA1-BFF1-36FD4F96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17C975B-E47C-4058-8B9E-9F21BF34AA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209C35-A6F2-4478-9E2B-C67F78FDE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94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88D599-2ED5-4E6E-A8FF-DED8BB2BF3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E6C723-A22E-4DA6-80F8-C740926382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7C46D0A8-ACC7-4EA1-BFF1-36FD4F96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B2B471F-0B97-443D-B323-F848E8341D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AA4D7F-6D04-459C-98C2-DD4DB31792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82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ABF7F-DFAD-4EAA-9438-726B8BE2A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E6C723-A22E-4DA6-80F8-C740926382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7C46D0A8-ACC7-4EA1-BFF1-36FD4F96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CB16998-720C-49E3-9F85-6A49F20793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6D6E15-9928-4123-BFBC-71FADD380E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28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блон + мокап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970600-0FCA-4974-9A1C-502BB3FC8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9959A4-CDC2-4A0B-ABF9-D51B2D1CA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3065"/>
          <a:stretch/>
        </p:blipFill>
        <p:spPr>
          <a:xfrm flipH="1">
            <a:off x="6976771" y="1939419"/>
            <a:ext cx="3925765" cy="4918581"/>
          </a:xfrm>
          <a:prstGeom prst="rect">
            <a:avLst/>
          </a:prstGeom>
        </p:spPr>
      </p:pic>
      <p:sp>
        <p:nvSpPr>
          <p:cNvPr id="9" name="Рисунок 6">
            <a:extLst>
              <a:ext uri="{FF2B5EF4-FFF2-40B4-BE49-F238E27FC236}">
                <a16:creationId xmlns:a16="http://schemas.microsoft.com/office/drawing/2014/main" id="{04456F88-8980-46F8-84F9-A8D3EE3FAD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18" y="2054225"/>
            <a:ext cx="1572185" cy="3365500"/>
          </a:xfrm>
          <a:custGeom>
            <a:avLst/>
            <a:gdLst>
              <a:gd name="connsiteX0" fmla="*/ 0 w 1537607"/>
              <a:gd name="connsiteY0" fmla="*/ 156436 h 3365500"/>
              <a:gd name="connsiteX1" fmla="*/ 156436 w 1537607"/>
              <a:gd name="connsiteY1" fmla="*/ 0 h 3365500"/>
              <a:gd name="connsiteX2" fmla="*/ 1381171 w 1537607"/>
              <a:gd name="connsiteY2" fmla="*/ 0 h 3365500"/>
              <a:gd name="connsiteX3" fmla="*/ 1537607 w 1537607"/>
              <a:gd name="connsiteY3" fmla="*/ 156436 h 3365500"/>
              <a:gd name="connsiteX4" fmla="*/ 1537607 w 1537607"/>
              <a:gd name="connsiteY4" fmla="*/ 3209064 h 3365500"/>
              <a:gd name="connsiteX5" fmla="*/ 1381171 w 1537607"/>
              <a:gd name="connsiteY5" fmla="*/ 3365500 h 3365500"/>
              <a:gd name="connsiteX6" fmla="*/ 156436 w 1537607"/>
              <a:gd name="connsiteY6" fmla="*/ 3365500 h 3365500"/>
              <a:gd name="connsiteX7" fmla="*/ 0 w 1537607"/>
              <a:gd name="connsiteY7" fmla="*/ 3209064 h 3365500"/>
              <a:gd name="connsiteX8" fmla="*/ 0 w 1537607"/>
              <a:gd name="connsiteY8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178661 w 1559832"/>
              <a:gd name="connsiteY6" fmla="*/ 3365500 h 3365500"/>
              <a:gd name="connsiteX7" fmla="*/ 0 w 1559832"/>
              <a:gd name="connsiteY7" fmla="*/ 3031264 h 3365500"/>
              <a:gd name="connsiteX8" fmla="*/ 22225 w 1559832"/>
              <a:gd name="connsiteY8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178661 w 1559832"/>
              <a:gd name="connsiteY6" fmla="*/ 3365500 h 3365500"/>
              <a:gd name="connsiteX7" fmla="*/ 0 w 1559832"/>
              <a:gd name="connsiteY7" fmla="*/ 3031264 h 3365500"/>
              <a:gd name="connsiteX8" fmla="*/ 22225 w 1559832"/>
              <a:gd name="connsiteY8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178661 w 1559832"/>
              <a:gd name="connsiteY6" fmla="*/ 3365500 h 3365500"/>
              <a:gd name="connsiteX7" fmla="*/ 150132 w 1559832"/>
              <a:gd name="connsiteY7" fmla="*/ 3251200 h 3365500"/>
              <a:gd name="connsiteX8" fmla="*/ 0 w 1559832"/>
              <a:gd name="connsiteY8" fmla="*/ 3031264 h 3365500"/>
              <a:gd name="connsiteX9" fmla="*/ 22225 w 1559832"/>
              <a:gd name="connsiteY9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178661 w 1559832"/>
              <a:gd name="connsiteY6" fmla="*/ 3365500 h 3365500"/>
              <a:gd name="connsiteX7" fmla="*/ 150132 w 1559832"/>
              <a:gd name="connsiteY7" fmla="*/ 3251200 h 3365500"/>
              <a:gd name="connsiteX8" fmla="*/ 0 w 1559832"/>
              <a:gd name="connsiteY8" fmla="*/ 3031264 h 3365500"/>
              <a:gd name="connsiteX9" fmla="*/ 22225 w 1559832"/>
              <a:gd name="connsiteY9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178661 w 1559832"/>
              <a:gd name="connsiteY6" fmla="*/ 3365500 h 3365500"/>
              <a:gd name="connsiteX7" fmla="*/ 150132 w 1559832"/>
              <a:gd name="connsiteY7" fmla="*/ 3251200 h 3365500"/>
              <a:gd name="connsiteX8" fmla="*/ 0 w 1559832"/>
              <a:gd name="connsiteY8" fmla="*/ 3031264 h 3365500"/>
              <a:gd name="connsiteX9" fmla="*/ 22225 w 1559832"/>
              <a:gd name="connsiteY9" fmla="*/ 156436 h 3365500"/>
              <a:gd name="connsiteX0" fmla="*/ 22225 w 1559832"/>
              <a:gd name="connsiteY0" fmla="*/ 156436 h 3365999"/>
              <a:gd name="connsiteX1" fmla="*/ 178661 w 1559832"/>
              <a:gd name="connsiteY1" fmla="*/ 0 h 3365999"/>
              <a:gd name="connsiteX2" fmla="*/ 1403396 w 1559832"/>
              <a:gd name="connsiteY2" fmla="*/ 0 h 3365999"/>
              <a:gd name="connsiteX3" fmla="*/ 1559832 w 1559832"/>
              <a:gd name="connsiteY3" fmla="*/ 156436 h 3365999"/>
              <a:gd name="connsiteX4" fmla="*/ 1559832 w 1559832"/>
              <a:gd name="connsiteY4" fmla="*/ 3209064 h 3365999"/>
              <a:gd name="connsiteX5" fmla="*/ 1403396 w 1559832"/>
              <a:gd name="connsiteY5" fmla="*/ 3365500 h 3365999"/>
              <a:gd name="connsiteX6" fmla="*/ 178661 w 1559832"/>
              <a:gd name="connsiteY6" fmla="*/ 3365500 h 3365999"/>
              <a:gd name="connsiteX7" fmla="*/ 150132 w 1559832"/>
              <a:gd name="connsiteY7" fmla="*/ 3251200 h 3365999"/>
              <a:gd name="connsiteX8" fmla="*/ 0 w 1559832"/>
              <a:gd name="connsiteY8" fmla="*/ 3031264 h 3365999"/>
              <a:gd name="connsiteX9" fmla="*/ 22225 w 1559832"/>
              <a:gd name="connsiteY9" fmla="*/ 156436 h 3365999"/>
              <a:gd name="connsiteX0" fmla="*/ 22225 w 1559832"/>
              <a:gd name="connsiteY0" fmla="*/ 156436 h 3365869"/>
              <a:gd name="connsiteX1" fmla="*/ 178661 w 1559832"/>
              <a:gd name="connsiteY1" fmla="*/ 0 h 3365869"/>
              <a:gd name="connsiteX2" fmla="*/ 1403396 w 1559832"/>
              <a:gd name="connsiteY2" fmla="*/ 0 h 3365869"/>
              <a:gd name="connsiteX3" fmla="*/ 1559832 w 1559832"/>
              <a:gd name="connsiteY3" fmla="*/ 156436 h 3365869"/>
              <a:gd name="connsiteX4" fmla="*/ 1559832 w 1559832"/>
              <a:gd name="connsiteY4" fmla="*/ 3209064 h 3365869"/>
              <a:gd name="connsiteX5" fmla="*/ 1403396 w 1559832"/>
              <a:gd name="connsiteY5" fmla="*/ 3365500 h 3365869"/>
              <a:gd name="connsiteX6" fmla="*/ 178661 w 1559832"/>
              <a:gd name="connsiteY6" fmla="*/ 3365500 h 3365869"/>
              <a:gd name="connsiteX7" fmla="*/ 112032 w 1559832"/>
              <a:gd name="connsiteY7" fmla="*/ 3225800 h 3365869"/>
              <a:gd name="connsiteX8" fmla="*/ 0 w 1559832"/>
              <a:gd name="connsiteY8" fmla="*/ 3031264 h 3365869"/>
              <a:gd name="connsiteX9" fmla="*/ 22225 w 1559832"/>
              <a:gd name="connsiteY9" fmla="*/ 156436 h 3365869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200886 w 1559832"/>
              <a:gd name="connsiteY6" fmla="*/ 3359150 h 3365500"/>
              <a:gd name="connsiteX7" fmla="*/ 112032 w 1559832"/>
              <a:gd name="connsiteY7" fmla="*/ 3225800 h 3365500"/>
              <a:gd name="connsiteX8" fmla="*/ 0 w 1559832"/>
              <a:gd name="connsiteY8" fmla="*/ 3031264 h 3365500"/>
              <a:gd name="connsiteX9" fmla="*/ 22225 w 1559832"/>
              <a:gd name="connsiteY9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200886 w 1559832"/>
              <a:gd name="connsiteY6" fmla="*/ 3359150 h 3365500"/>
              <a:gd name="connsiteX7" fmla="*/ 112032 w 1559832"/>
              <a:gd name="connsiteY7" fmla="*/ 3225800 h 3365500"/>
              <a:gd name="connsiteX8" fmla="*/ 0 w 1559832"/>
              <a:gd name="connsiteY8" fmla="*/ 3031264 h 3365500"/>
              <a:gd name="connsiteX9" fmla="*/ 22225 w 1559832"/>
              <a:gd name="connsiteY9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200886 w 1559832"/>
              <a:gd name="connsiteY6" fmla="*/ 3359150 h 3365500"/>
              <a:gd name="connsiteX7" fmla="*/ 112032 w 1559832"/>
              <a:gd name="connsiteY7" fmla="*/ 3225800 h 3365500"/>
              <a:gd name="connsiteX8" fmla="*/ 0 w 1559832"/>
              <a:gd name="connsiteY8" fmla="*/ 3063014 h 3365500"/>
              <a:gd name="connsiteX9" fmla="*/ 22225 w 1559832"/>
              <a:gd name="connsiteY9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200886 w 1559832"/>
              <a:gd name="connsiteY6" fmla="*/ 3359150 h 3365500"/>
              <a:gd name="connsiteX7" fmla="*/ 112032 w 1559832"/>
              <a:gd name="connsiteY7" fmla="*/ 3225800 h 3365500"/>
              <a:gd name="connsiteX8" fmla="*/ 0 w 1559832"/>
              <a:gd name="connsiteY8" fmla="*/ 3063014 h 3365500"/>
              <a:gd name="connsiteX9" fmla="*/ 22225 w 1559832"/>
              <a:gd name="connsiteY9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200886 w 1559832"/>
              <a:gd name="connsiteY6" fmla="*/ 3359150 h 3365500"/>
              <a:gd name="connsiteX7" fmla="*/ 112032 w 1559832"/>
              <a:gd name="connsiteY7" fmla="*/ 3225800 h 3365500"/>
              <a:gd name="connsiteX8" fmla="*/ 0 w 1559832"/>
              <a:gd name="connsiteY8" fmla="*/ 3063014 h 3365500"/>
              <a:gd name="connsiteX9" fmla="*/ 22225 w 1559832"/>
              <a:gd name="connsiteY9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59832 w 1559832"/>
              <a:gd name="connsiteY4" fmla="*/ 3209064 h 3365500"/>
              <a:gd name="connsiteX5" fmla="*/ 1403396 w 1559832"/>
              <a:gd name="connsiteY5" fmla="*/ 3365500 h 3365500"/>
              <a:gd name="connsiteX6" fmla="*/ 200886 w 1559832"/>
              <a:gd name="connsiteY6" fmla="*/ 3359150 h 3365500"/>
              <a:gd name="connsiteX7" fmla="*/ 102507 w 1559832"/>
              <a:gd name="connsiteY7" fmla="*/ 3228975 h 3365500"/>
              <a:gd name="connsiteX8" fmla="*/ 0 w 1559832"/>
              <a:gd name="connsiteY8" fmla="*/ 3063014 h 3365500"/>
              <a:gd name="connsiteX9" fmla="*/ 22225 w 1559832"/>
              <a:gd name="connsiteY9" fmla="*/ 156436 h 3365500"/>
              <a:gd name="connsiteX0" fmla="*/ 22225 w 1559832"/>
              <a:gd name="connsiteY0" fmla="*/ 156436 h 3365500"/>
              <a:gd name="connsiteX1" fmla="*/ 178661 w 1559832"/>
              <a:gd name="connsiteY1" fmla="*/ 0 h 3365500"/>
              <a:gd name="connsiteX2" fmla="*/ 1403396 w 1559832"/>
              <a:gd name="connsiteY2" fmla="*/ 0 h 3365500"/>
              <a:gd name="connsiteX3" fmla="*/ 1559832 w 1559832"/>
              <a:gd name="connsiteY3" fmla="*/ 156436 h 3365500"/>
              <a:gd name="connsiteX4" fmla="*/ 1521732 w 1559832"/>
              <a:gd name="connsiteY4" fmla="*/ 3196364 h 3365500"/>
              <a:gd name="connsiteX5" fmla="*/ 1403396 w 1559832"/>
              <a:gd name="connsiteY5" fmla="*/ 3365500 h 3365500"/>
              <a:gd name="connsiteX6" fmla="*/ 200886 w 1559832"/>
              <a:gd name="connsiteY6" fmla="*/ 3359150 h 3365500"/>
              <a:gd name="connsiteX7" fmla="*/ 102507 w 1559832"/>
              <a:gd name="connsiteY7" fmla="*/ 3228975 h 3365500"/>
              <a:gd name="connsiteX8" fmla="*/ 0 w 1559832"/>
              <a:gd name="connsiteY8" fmla="*/ 3063014 h 3365500"/>
              <a:gd name="connsiteX9" fmla="*/ 22225 w 1559832"/>
              <a:gd name="connsiteY9" fmla="*/ 156436 h 3365500"/>
              <a:gd name="connsiteX0" fmla="*/ 22225 w 1569242"/>
              <a:gd name="connsiteY0" fmla="*/ 156436 h 3365500"/>
              <a:gd name="connsiteX1" fmla="*/ 178661 w 1569242"/>
              <a:gd name="connsiteY1" fmla="*/ 0 h 3365500"/>
              <a:gd name="connsiteX2" fmla="*/ 1403396 w 1569242"/>
              <a:gd name="connsiteY2" fmla="*/ 0 h 3365500"/>
              <a:gd name="connsiteX3" fmla="*/ 1559832 w 1569242"/>
              <a:gd name="connsiteY3" fmla="*/ 156436 h 3365500"/>
              <a:gd name="connsiteX4" fmla="*/ 1566182 w 1569242"/>
              <a:gd name="connsiteY4" fmla="*/ 3009900 h 3365500"/>
              <a:gd name="connsiteX5" fmla="*/ 1521732 w 1569242"/>
              <a:gd name="connsiteY5" fmla="*/ 3196364 h 3365500"/>
              <a:gd name="connsiteX6" fmla="*/ 1403396 w 1569242"/>
              <a:gd name="connsiteY6" fmla="*/ 3365500 h 3365500"/>
              <a:gd name="connsiteX7" fmla="*/ 200886 w 1569242"/>
              <a:gd name="connsiteY7" fmla="*/ 3359150 h 3365500"/>
              <a:gd name="connsiteX8" fmla="*/ 102507 w 1569242"/>
              <a:gd name="connsiteY8" fmla="*/ 3228975 h 3365500"/>
              <a:gd name="connsiteX9" fmla="*/ 0 w 1569242"/>
              <a:gd name="connsiteY9" fmla="*/ 3063014 h 3365500"/>
              <a:gd name="connsiteX10" fmla="*/ 22225 w 1569242"/>
              <a:gd name="connsiteY10" fmla="*/ 156436 h 3365500"/>
              <a:gd name="connsiteX0" fmla="*/ 22225 w 1569242"/>
              <a:gd name="connsiteY0" fmla="*/ 156436 h 3365500"/>
              <a:gd name="connsiteX1" fmla="*/ 178661 w 1569242"/>
              <a:gd name="connsiteY1" fmla="*/ 0 h 3365500"/>
              <a:gd name="connsiteX2" fmla="*/ 1403396 w 1569242"/>
              <a:gd name="connsiteY2" fmla="*/ 0 h 3365500"/>
              <a:gd name="connsiteX3" fmla="*/ 1559832 w 1569242"/>
              <a:gd name="connsiteY3" fmla="*/ 156436 h 3365500"/>
              <a:gd name="connsiteX4" fmla="*/ 1566182 w 1569242"/>
              <a:gd name="connsiteY4" fmla="*/ 3009900 h 3365500"/>
              <a:gd name="connsiteX5" fmla="*/ 1521732 w 1569242"/>
              <a:gd name="connsiteY5" fmla="*/ 3196364 h 3365500"/>
              <a:gd name="connsiteX6" fmla="*/ 1505857 w 1569242"/>
              <a:gd name="connsiteY6" fmla="*/ 3267075 h 3365500"/>
              <a:gd name="connsiteX7" fmla="*/ 1403396 w 1569242"/>
              <a:gd name="connsiteY7" fmla="*/ 3365500 h 3365500"/>
              <a:gd name="connsiteX8" fmla="*/ 200886 w 1569242"/>
              <a:gd name="connsiteY8" fmla="*/ 3359150 h 3365500"/>
              <a:gd name="connsiteX9" fmla="*/ 102507 w 1569242"/>
              <a:gd name="connsiteY9" fmla="*/ 3228975 h 3365500"/>
              <a:gd name="connsiteX10" fmla="*/ 0 w 1569242"/>
              <a:gd name="connsiteY10" fmla="*/ 3063014 h 3365500"/>
              <a:gd name="connsiteX11" fmla="*/ 22225 w 1569242"/>
              <a:gd name="connsiteY11" fmla="*/ 156436 h 3365500"/>
              <a:gd name="connsiteX0" fmla="*/ 22225 w 1569242"/>
              <a:gd name="connsiteY0" fmla="*/ 156436 h 3365500"/>
              <a:gd name="connsiteX1" fmla="*/ 178661 w 1569242"/>
              <a:gd name="connsiteY1" fmla="*/ 0 h 3365500"/>
              <a:gd name="connsiteX2" fmla="*/ 1403396 w 1569242"/>
              <a:gd name="connsiteY2" fmla="*/ 0 h 3365500"/>
              <a:gd name="connsiteX3" fmla="*/ 1559832 w 1569242"/>
              <a:gd name="connsiteY3" fmla="*/ 156436 h 3365500"/>
              <a:gd name="connsiteX4" fmla="*/ 1566182 w 1569242"/>
              <a:gd name="connsiteY4" fmla="*/ 3009900 h 3365500"/>
              <a:gd name="connsiteX5" fmla="*/ 1521732 w 1569242"/>
              <a:gd name="connsiteY5" fmla="*/ 3196364 h 3365500"/>
              <a:gd name="connsiteX6" fmla="*/ 1505857 w 1569242"/>
              <a:gd name="connsiteY6" fmla="*/ 3267075 h 3365500"/>
              <a:gd name="connsiteX7" fmla="*/ 1403396 w 1569242"/>
              <a:gd name="connsiteY7" fmla="*/ 3365500 h 3365500"/>
              <a:gd name="connsiteX8" fmla="*/ 200886 w 1569242"/>
              <a:gd name="connsiteY8" fmla="*/ 3359150 h 3365500"/>
              <a:gd name="connsiteX9" fmla="*/ 102507 w 1569242"/>
              <a:gd name="connsiteY9" fmla="*/ 3228975 h 3365500"/>
              <a:gd name="connsiteX10" fmla="*/ 0 w 1569242"/>
              <a:gd name="connsiteY10" fmla="*/ 3063014 h 3365500"/>
              <a:gd name="connsiteX11" fmla="*/ 22225 w 1569242"/>
              <a:gd name="connsiteY11" fmla="*/ 156436 h 3365500"/>
              <a:gd name="connsiteX0" fmla="*/ 22225 w 1569242"/>
              <a:gd name="connsiteY0" fmla="*/ 156436 h 3365500"/>
              <a:gd name="connsiteX1" fmla="*/ 178661 w 1569242"/>
              <a:gd name="connsiteY1" fmla="*/ 0 h 3365500"/>
              <a:gd name="connsiteX2" fmla="*/ 1403396 w 1569242"/>
              <a:gd name="connsiteY2" fmla="*/ 0 h 3365500"/>
              <a:gd name="connsiteX3" fmla="*/ 1559832 w 1569242"/>
              <a:gd name="connsiteY3" fmla="*/ 156436 h 3365500"/>
              <a:gd name="connsiteX4" fmla="*/ 1566182 w 1569242"/>
              <a:gd name="connsiteY4" fmla="*/ 3009900 h 3365500"/>
              <a:gd name="connsiteX5" fmla="*/ 1521732 w 1569242"/>
              <a:gd name="connsiteY5" fmla="*/ 3196364 h 3365500"/>
              <a:gd name="connsiteX6" fmla="*/ 1521732 w 1569242"/>
              <a:gd name="connsiteY6" fmla="*/ 3286125 h 3365500"/>
              <a:gd name="connsiteX7" fmla="*/ 1403396 w 1569242"/>
              <a:gd name="connsiteY7" fmla="*/ 3365500 h 3365500"/>
              <a:gd name="connsiteX8" fmla="*/ 200886 w 1569242"/>
              <a:gd name="connsiteY8" fmla="*/ 3359150 h 3365500"/>
              <a:gd name="connsiteX9" fmla="*/ 102507 w 1569242"/>
              <a:gd name="connsiteY9" fmla="*/ 3228975 h 3365500"/>
              <a:gd name="connsiteX10" fmla="*/ 0 w 1569242"/>
              <a:gd name="connsiteY10" fmla="*/ 3063014 h 3365500"/>
              <a:gd name="connsiteX11" fmla="*/ 22225 w 1569242"/>
              <a:gd name="connsiteY11" fmla="*/ 156436 h 3365500"/>
              <a:gd name="connsiteX0" fmla="*/ 22225 w 1572185"/>
              <a:gd name="connsiteY0" fmla="*/ 156436 h 3365500"/>
              <a:gd name="connsiteX1" fmla="*/ 178661 w 1572185"/>
              <a:gd name="connsiteY1" fmla="*/ 0 h 3365500"/>
              <a:gd name="connsiteX2" fmla="*/ 1403396 w 1572185"/>
              <a:gd name="connsiteY2" fmla="*/ 0 h 3365500"/>
              <a:gd name="connsiteX3" fmla="*/ 1559832 w 1572185"/>
              <a:gd name="connsiteY3" fmla="*/ 156436 h 3365500"/>
              <a:gd name="connsiteX4" fmla="*/ 1569357 w 1572185"/>
              <a:gd name="connsiteY4" fmla="*/ 3028950 h 3365500"/>
              <a:gd name="connsiteX5" fmla="*/ 1521732 w 1572185"/>
              <a:gd name="connsiteY5" fmla="*/ 3196364 h 3365500"/>
              <a:gd name="connsiteX6" fmla="*/ 1521732 w 1572185"/>
              <a:gd name="connsiteY6" fmla="*/ 3286125 h 3365500"/>
              <a:gd name="connsiteX7" fmla="*/ 1403396 w 1572185"/>
              <a:gd name="connsiteY7" fmla="*/ 3365500 h 3365500"/>
              <a:gd name="connsiteX8" fmla="*/ 200886 w 1572185"/>
              <a:gd name="connsiteY8" fmla="*/ 3359150 h 3365500"/>
              <a:gd name="connsiteX9" fmla="*/ 102507 w 1572185"/>
              <a:gd name="connsiteY9" fmla="*/ 3228975 h 3365500"/>
              <a:gd name="connsiteX10" fmla="*/ 0 w 1572185"/>
              <a:gd name="connsiteY10" fmla="*/ 3063014 h 3365500"/>
              <a:gd name="connsiteX11" fmla="*/ 22225 w 1572185"/>
              <a:gd name="connsiteY11" fmla="*/ 156436 h 336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2185" h="3365500">
                <a:moveTo>
                  <a:pt x="22225" y="156436"/>
                </a:moveTo>
                <a:cubicBezTo>
                  <a:pt x="22225" y="70039"/>
                  <a:pt x="92264" y="0"/>
                  <a:pt x="178661" y="0"/>
                </a:cubicBezTo>
                <a:lnTo>
                  <a:pt x="1403396" y="0"/>
                </a:lnTo>
                <a:cubicBezTo>
                  <a:pt x="1489793" y="0"/>
                  <a:pt x="1559832" y="70039"/>
                  <a:pt x="1559832" y="156436"/>
                </a:cubicBezTo>
                <a:cubicBezTo>
                  <a:pt x="1547132" y="1111824"/>
                  <a:pt x="1582057" y="2073562"/>
                  <a:pt x="1569357" y="3028950"/>
                </a:cubicBezTo>
                <a:lnTo>
                  <a:pt x="1521732" y="3196364"/>
                </a:lnTo>
                <a:cubicBezTo>
                  <a:pt x="1511678" y="3240814"/>
                  <a:pt x="1541455" y="3257936"/>
                  <a:pt x="1521732" y="3286125"/>
                </a:cubicBezTo>
                <a:cubicBezTo>
                  <a:pt x="1502009" y="3314314"/>
                  <a:pt x="1528816" y="3361267"/>
                  <a:pt x="1403396" y="3365500"/>
                </a:cubicBezTo>
                <a:lnTo>
                  <a:pt x="200886" y="3359150"/>
                </a:lnTo>
                <a:cubicBezTo>
                  <a:pt x="169280" y="3366029"/>
                  <a:pt x="132284" y="3284681"/>
                  <a:pt x="102507" y="3228975"/>
                </a:cubicBezTo>
                <a:cubicBezTo>
                  <a:pt x="66380" y="3166919"/>
                  <a:pt x="8089" y="3118962"/>
                  <a:pt x="0" y="3063014"/>
                </a:cubicBezTo>
                <a:cubicBezTo>
                  <a:pt x="0" y="2045471"/>
                  <a:pt x="22225" y="1173979"/>
                  <a:pt x="22225" y="156436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latin typeface="Ones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5F6BB3-477D-4611-A0F5-F061351C4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1E06B98C-35B3-405B-B83B-8C7097A89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7EEFD761-1F5F-4C95-9C13-A1D8F57A7DE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938" y="2054225"/>
            <a:ext cx="5580062" cy="39758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dirty="0" err="1"/>
              <a:t>urna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Nunc viverra imperdiet enim. Fusce est. Vivamus a </a:t>
            </a:r>
            <a:r>
              <a:rPr lang="en-GB" dirty="0" err="1"/>
              <a:t>tellus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CAB45629-BEDA-4966-A98E-46EBA4BA1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2600B3-9FA8-412A-B2D6-6672977341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00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блон + мокап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8A3D9D-14BE-4691-B2C5-4FE8B55E9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E6C723-A22E-4DA6-80F8-C740926382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7C46D0A8-ACC7-4EA1-BFF1-36FD4F96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008E9B-AFE7-4721-8EEC-AF6F539F78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479" y="2349289"/>
            <a:ext cx="6053221" cy="3649227"/>
          </a:xfrm>
          <a:prstGeom prst="rect">
            <a:avLst/>
          </a:prstGeom>
        </p:spPr>
      </p:pic>
      <p:sp>
        <p:nvSpPr>
          <p:cNvPr id="9" name="Рисунок 20">
            <a:extLst>
              <a:ext uri="{FF2B5EF4-FFF2-40B4-BE49-F238E27FC236}">
                <a16:creationId xmlns:a16="http://schemas.microsoft.com/office/drawing/2014/main" id="{09437850-554B-45CB-B4B7-34364155C2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30925" y="2411389"/>
            <a:ext cx="4832350" cy="3163911"/>
          </a:xfrm>
          <a:prstGeom prst="roundRect">
            <a:avLst>
              <a:gd name="adj" fmla="val 1381"/>
            </a:avLst>
          </a:prstGeom>
        </p:spPr>
        <p:txBody>
          <a:bodyPr/>
          <a:lstStyle>
            <a:lvl1pPr>
              <a:defRPr>
                <a:latin typeface="Ones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C06E3A2-C230-4617-9888-FEACF0B8BA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2411389"/>
            <a:ext cx="4748212" cy="35871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  <a:latin typeface="Onest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ru-RU" dirty="0"/>
              <a:t>Текст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293B92A3-650E-41EA-B17E-CD1BE1B436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5DEBC5-B821-4122-A15C-316B8DAA75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4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паргалка фигуры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E426B4-84EB-4D51-BC54-707A2B14C1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19FE91-E65A-41DE-86C1-1A0485CA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3CD8CC-F79F-411B-B0B2-5DD0D1A57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Шпаргалка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8732DB6-E5BE-4896-BA6F-EC9ACBE5F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Эффекты фигур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486386-7D15-4D20-92C2-CE37F0C6D307}"/>
              </a:ext>
            </a:extLst>
          </p:cNvPr>
          <p:cNvSpPr txBox="1"/>
          <p:nvPr userDrawn="1"/>
        </p:nvSpPr>
        <p:spPr>
          <a:xfrm>
            <a:off x="8044689" y="2338179"/>
            <a:ext cx="35226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Onest" pitchFamily="2" charset="0"/>
              </a:rPr>
              <a:t>Обводка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BA61B9-02B8-4419-B476-7AED62645620}"/>
              </a:ext>
            </a:extLst>
          </p:cNvPr>
          <p:cNvSpPr txBox="1"/>
          <p:nvPr userDrawn="1"/>
        </p:nvSpPr>
        <p:spPr>
          <a:xfrm>
            <a:off x="2465774" y="2338179"/>
            <a:ext cx="3274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Onest" pitchFamily="2" charset="0"/>
              </a:rPr>
              <a:t>Подсветка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51BE1152-199C-4CE4-8453-FADAEDAC3D01}"/>
              </a:ext>
            </a:extLst>
          </p:cNvPr>
          <p:cNvSpPr/>
          <p:nvPr userDrawn="1"/>
        </p:nvSpPr>
        <p:spPr>
          <a:xfrm>
            <a:off x="515938" y="2453151"/>
            <a:ext cx="1568385" cy="1559490"/>
          </a:xfrm>
          <a:prstGeom prst="roundRect">
            <a:avLst>
              <a:gd name="adj" fmla="val 10942"/>
            </a:avLst>
          </a:prstGeom>
          <a:solidFill>
            <a:srgbClr val="1D1E2D"/>
          </a:solidFill>
          <a:ln>
            <a:noFill/>
          </a:ln>
          <a:effectLst>
            <a:glow rad="228600">
              <a:schemeClr val="accent2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1F2232-21CE-4EE2-93E4-6D22CA20C511}"/>
              </a:ext>
            </a:extLst>
          </p:cNvPr>
          <p:cNvSpPr txBox="1"/>
          <p:nvPr userDrawn="1"/>
        </p:nvSpPr>
        <p:spPr>
          <a:xfrm>
            <a:off x="2436105" y="2788137"/>
            <a:ext cx="2883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Шаблон белой фигуры</a:t>
            </a:r>
          </a:p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с тенью называется </a:t>
            </a:r>
          </a:p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«Скругленный прямоугольник»</a:t>
            </a:r>
          </a:p>
          <a:p>
            <a:endParaRPr lang="ru-RU" sz="1200" dirty="0">
              <a:solidFill>
                <a:schemeClr val="bg1"/>
              </a:solidFill>
              <a:latin typeface="Onest" pitchFamily="2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Вставка -</a:t>
            </a:r>
            <a:r>
              <a:rPr lang="en-GB" sz="1200" dirty="0">
                <a:solidFill>
                  <a:schemeClr val="bg1"/>
                </a:solidFill>
                <a:latin typeface="Onest" pitchFamily="2" charset="0"/>
              </a:rPr>
              <a:t>&gt; </a:t>
            </a:r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Фигуры –</a:t>
            </a:r>
            <a:r>
              <a:rPr lang="en-GB" sz="1200" dirty="0">
                <a:solidFill>
                  <a:schemeClr val="bg1"/>
                </a:solidFill>
                <a:latin typeface="Onest" pitchFamily="2" charset="0"/>
              </a:rPr>
              <a:t>&gt; </a:t>
            </a:r>
          </a:p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Скругленный прямоугольник</a:t>
            </a:r>
          </a:p>
        </p:txBody>
      </p:sp>
      <p:sp>
        <p:nvSpPr>
          <p:cNvPr id="20" name="Скругленный прямоугольник 17">
            <a:extLst>
              <a:ext uri="{FF2B5EF4-FFF2-40B4-BE49-F238E27FC236}">
                <a16:creationId xmlns:a16="http://schemas.microsoft.com/office/drawing/2014/main" id="{E33EACD5-B7CE-45D6-9B74-0024F80996A8}"/>
              </a:ext>
            </a:extLst>
          </p:cNvPr>
          <p:cNvSpPr/>
          <p:nvPr userDrawn="1"/>
        </p:nvSpPr>
        <p:spPr>
          <a:xfrm>
            <a:off x="515938" y="4566134"/>
            <a:ext cx="1568385" cy="1559490"/>
          </a:xfrm>
          <a:prstGeom prst="roundRect">
            <a:avLst>
              <a:gd name="adj" fmla="val 10942"/>
            </a:avLst>
          </a:prstGeom>
          <a:solidFill>
            <a:srgbClr val="1D1E2D"/>
          </a:solidFill>
          <a:ln>
            <a:noFill/>
          </a:ln>
          <a:effectLst>
            <a:glow rad="228600">
              <a:schemeClr val="accent4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24" name="Скругленный прямоугольник 17">
            <a:extLst>
              <a:ext uri="{FF2B5EF4-FFF2-40B4-BE49-F238E27FC236}">
                <a16:creationId xmlns:a16="http://schemas.microsoft.com/office/drawing/2014/main" id="{BF00CF5F-A874-4591-9908-F8C60F1E63EC}"/>
              </a:ext>
            </a:extLst>
          </p:cNvPr>
          <p:cNvSpPr/>
          <p:nvPr userDrawn="1"/>
        </p:nvSpPr>
        <p:spPr>
          <a:xfrm>
            <a:off x="6088835" y="2453151"/>
            <a:ext cx="1568385" cy="1559490"/>
          </a:xfrm>
          <a:prstGeom prst="roundRect">
            <a:avLst>
              <a:gd name="adj" fmla="val 10942"/>
            </a:avLst>
          </a:prstGeom>
          <a:solidFill>
            <a:srgbClr val="1D1E2D"/>
          </a:solidFill>
          <a:ln w="19050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CA167F-CBC4-49DC-82F7-58EC72D5ADA9}"/>
              </a:ext>
            </a:extLst>
          </p:cNvPr>
          <p:cNvSpPr txBox="1"/>
          <p:nvPr userDrawn="1"/>
        </p:nvSpPr>
        <p:spPr>
          <a:xfrm>
            <a:off x="8005655" y="2788137"/>
            <a:ext cx="2883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Шаблон белой фигуры</a:t>
            </a:r>
          </a:p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с тенью называется </a:t>
            </a:r>
          </a:p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«Скругленный прямоугольник»</a:t>
            </a:r>
          </a:p>
          <a:p>
            <a:endParaRPr lang="ru-RU" sz="1200" dirty="0">
              <a:solidFill>
                <a:schemeClr val="bg1"/>
              </a:solidFill>
              <a:latin typeface="Onest" pitchFamily="2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Вставка -</a:t>
            </a:r>
            <a:r>
              <a:rPr lang="en-GB" sz="1200" dirty="0">
                <a:solidFill>
                  <a:schemeClr val="bg1"/>
                </a:solidFill>
                <a:latin typeface="Onest" pitchFamily="2" charset="0"/>
              </a:rPr>
              <a:t>&gt; </a:t>
            </a:r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Фигуры –</a:t>
            </a:r>
            <a:r>
              <a:rPr lang="en-GB" sz="1200" dirty="0">
                <a:solidFill>
                  <a:schemeClr val="bg1"/>
                </a:solidFill>
                <a:latin typeface="Onest" pitchFamily="2" charset="0"/>
              </a:rPr>
              <a:t>&gt; </a:t>
            </a:r>
          </a:p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Скругленный прямоугольник</a:t>
            </a:r>
          </a:p>
        </p:txBody>
      </p:sp>
      <p:sp>
        <p:nvSpPr>
          <p:cNvPr id="27" name="Скругленный прямоугольник 17">
            <a:extLst>
              <a:ext uri="{FF2B5EF4-FFF2-40B4-BE49-F238E27FC236}">
                <a16:creationId xmlns:a16="http://schemas.microsoft.com/office/drawing/2014/main" id="{B8BF04E0-C7C9-4532-B6A5-8CFFE2DEC837}"/>
              </a:ext>
            </a:extLst>
          </p:cNvPr>
          <p:cNvSpPr/>
          <p:nvPr userDrawn="1"/>
        </p:nvSpPr>
        <p:spPr>
          <a:xfrm>
            <a:off x="6088835" y="4574051"/>
            <a:ext cx="1568385" cy="1559490"/>
          </a:xfrm>
          <a:prstGeom prst="roundRect">
            <a:avLst>
              <a:gd name="adj" fmla="val 10942"/>
            </a:avLst>
          </a:prstGeom>
          <a:solidFill>
            <a:srgbClr val="1D1E2D"/>
          </a:solidFill>
          <a:ln w="19050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4"/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6CD6DE-4FE5-4529-A56D-EC8EF5112857}"/>
              </a:ext>
            </a:extLst>
          </p:cNvPr>
          <p:cNvSpPr txBox="1"/>
          <p:nvPr userDrawn="1"/>
        </p:nvSpPr>
        <p:spPr>
          <a:xfrm>
            <a:off x="2436105" y="4540737"/>
            <a:ext cx="288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Цвет подсветки может быть </a:t>
            </a:r>
          </a:p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В других оттенках по брендбуку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092C3C-4D17-4038-AA23-E2843B811519}"/>
              </a:ext>
            </a:extLst>
          </p:cNvPr>
          <p:cNvSpPr txBox="1"/>
          <p:nvPr userDrawn="1"/>
        </p:nvSpPr>
        <p:spPr>
          <a:xfrm>
            <a:off x="8005655" y="4540737"/>
            <a:ext cx="288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Цвет обводки может быть </a:t>
            </a:r>
          </a:p>
          <a:p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В других оттенках по брендбуку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93D20FC9-EE06-4BE1-A0B6-436FA1FCA0C9}"/>
              </a:ext>
            </a:extLst>
          </p:cNvPr>
          <p:cNvSpPr/>
          <p:nvPr userDrawn="1"/>
        </p:nvSpPr>
        <p:spPr>
          <a:xfrm>
            <a:off x="2465774" y="5206301"/>
            <a:ext cx="482600" cy="482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F5611F0-E870-478A-9FE6-6E758DCF1237}"/>
              </a:ext>
            </a:extLst>
          </p:cNvPr>
          <p:cNvSpPr/>
          <p:nvPr userDrawn="1"/>
        </p:nvSpPr>
        <p:spPr>
          <a:xfrm>
            <a:off x="3113474" y="5206301"/>
            <a:ext cx="482600" cy="482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08CB5E2-D6D8-4C3E-94BF-097D0F81FFDC}"/>
              </a:ext>
            </a:extLst>
          </p:cNvPr>
          <p:cNvSpPr/>
          <p:nvPr userDrawn="1"/>
        </p:nvSpPr>
        <p:spPr>
          <a:xfrm>
            <a:off x="3748474" y="5206301"/>
            <a:ext cx="482600" cy="4826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FF293B85-E250-4044-B717-31E521C967F2}"/>
              </a:ext>
            </a:extLst>
          </p:cNvPr>
          <p:cNvSpPr/>
          <p:nvPr userDrawn="1"/>
        </p:nvSpPr>
        <p:spPr>
          <a:xfrm>
            <a:off x="4396174" y="5206301"/>
            <a:ext cx="482600" cy="482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776C064-130A-457C-AB21-905DA2F89234}"/>
              </a:ext>
            </a:extLst>
          </p:cNvPr>
          <p:cNvSpPr/>
          <p:nvPr userDrawn="1"/>
        </p:nvSpPr>
        <p:spPr>
          <a:xfrm>
            <a:off x="8091874" y="5206301"/>
            <a:ext cx="482600" cy="482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EF6F639-0BF4-44B6-8CFE-A0B5913BE52A}"/>
              </a:ext>
            </a:extLst>
          </p:cNvPr>
          <p:cNvSpPr/>
          <p:nvPr userDrawn="1"/>
        </p:nvSpPr>
        <p:spPr>
          <a:xfrm>
            <a:off x="8739574" y="5206301"/>
            <a:ext cx="482600" cy="482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2984C6A7-88F6-42D1-BBA5-D98192F4C310}"/>
              </a:ext>
            </a:extLst>
          </p:cNvPr>
          <p:cNvSpPr/>
          <p:nvPr userDrawn="1"/>
        </p:nvSpPr>
        <p:spPr>
          <a:xfrm>
            <a:off x="9374574" y="5206301"/>
            <a:ext cx="482600" cy="4826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EE0B9B71-E9DA-456A-BD1F-3A7D15735625}"/>
              </a:ext>
            </a:extLst>
          </p:cNvPr>
          <p:cNvSpPr/>
          <p:nvPr userDrawn="1"/>
        </p:nvSpPr>
        <p:spPr>
          <a:xfrm>
            <a:off x="10022274" y="5206301"/>
            <a:ext cx="482600" cy="482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82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8A3D9D-14BE-4691-B2C5-4FE8B55E9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1BB55460-917C-4D45-B1B6-4AE1609BF4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3175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Вставить фоновый рисунок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7C46D0A8-ACC7-4EA1-BFF1-36FD4F9618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690411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 разделителя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0E904416-1FB7-4869-81C8-5F08EF7AAE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3539169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38100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 + вставка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8A3D9D-14BE-4691-B2C5-4FE8B55E9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1BB55460-917C-4D45-B1B6-4AE1609BF4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3175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50000"/>
                    <a:lumOff val="50000"/>
                  </a:schemeClr>
                </a:solidFill>
                <a:latin typeface="Onest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ru-RU" dirty="0"/>
              <a:t>Вставить фоновый рисунок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7C46D0A8-ACC7-4EA1-BFF1-36FD4F9618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690411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algn="l"/>
            <a:r>
              <a:rPr lang="ru-RU" sz="4400" b="0" i="0" dirty="0">
                <a:solidFill>
                  <a:schemeClr val="bg1"/>
                </a:solidFill>
                <a:latin typeface="+mj-lt"/>
              </a:rPr>
              <a:t>Спасибо за внимание!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0E904416-1FB7-4869-81C8-5F08EF7AAE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30538" y="4787449"/>
            <a:ext cx="3345548" cy="859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F02FA384-0194-4EED-BE09-BCE67B6E92D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5938" y="4128710"/>
            <a:ext cx="2202548" cy="22006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r>
              <a:rPr lang="ru-RU" dirty="0"/>
              <a:t>Вставить </a:t>
            </a:r>
            <a:r>
              <a:rPr lang="en-US" dirty="0"/>
              <a:t>QR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658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278D59-4B81-4DF2-98C1-70D1F7DFC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7C46D0A8-ACC7-4EA1-BFF1-36FD4F9618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690411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algn="l"/>
            <a:r>
              <a:rPr lang="ru-RU" sz="4400" b="0" i="0" dirty="0">
                <a:solidFill>
                  <a:schemeClr val="bg1"/>
                </a:solidFill>
                <a:latin typeface="+mj-lt"/>
              </a:rPr>
              <a:t>Спасибо за внимание!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0E904416-1FB7-4869-81C8-5F08EF7AAE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30538" y="4787449"/>
            <a:ext cx="3345548" cy="859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F02FA384-0194-4EED-BE09-BCE67B6E92D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5938" y="4128710"/>
            <a:ext cx="2202548" cy="22006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r>
              <a:rPr lang="ru-RU" dirty="0"/>
              <a:t>Вставить </a:t>
            </a:r>
            <a:r>
              <a:rPr lang="en-US" dirty="0"/>
              <a:t>QR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D64E33-D053-4521-8831-79EBFCFE95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7178" y="1483146"/>
            <a:ext cx="1642940" cy="157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16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65AEC-EECF-369C-5189-B3305D74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CEF34F-B535-454E-6EFE-22FCFAA8D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C64E-74E1-7F40-B004-21A47F81992A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B947BC-FE87-ACF1-0BDE-02391782E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CC423F-B26F-86F1-AFD0-49BD5EE0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4B399-7A98-5045-8424-5E003B099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920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59B10-5D4A-686A-1F51-25B47B5C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43AD3A-DD45-CC84-EA1A-2664CAB81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C2E34-C5A4-5814-BD2A-ABEA4F3E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C64E-74E1-7F40-B004-21A47F81992A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75B426-A32A-7C38-7BB6-AD30EB8C1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4C742-05A0-8318-BD01-3DA1DBC0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4B399-7A98-5045-8424-5E003B099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41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паргалка таблицы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E426B4-84EB-4D51-BC54-707A2B14C1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19FE91-E65A-41DE-86C1-1A0485CA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3CD8CC-F79F-411B-B0B2-5DD0D1A57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Шпаргалка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8732DB6-E5BE-4896-BA6F-EC9ACBE5F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34533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Таблицы</a:t>
            </a:r>
          </a:p>
        </p:txBody>
      </p:sp>
      <p:graphicFrame>
        <p:nvGraphicFramePr>
          <p:cNvPr id="14" name="Таблица 17">
            <a:extLst>
              <a:ext uri="{FF2B5EF4-FFF2-40B4-BE49-F238E27FC236}">
                <a16:creationId xmlns:a16="http://schemas.microsoft.com/office/drawing/2014/main" id="{8BBF15D8-6F1B-4596-96E7-90672795F7A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87072850"/>
              </p:ext>
            </p:extLst>
          </p:nvPr>
        </p:nvGraphicFramePr>
        <p:xfrm>
          <a:off x="515938" y="2650785"/>
          <a:ext cx="5221288" cy="262009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05322">
                  <a:extLst>
                    <a:ext uri="{9D8B030D-6E8A-4147-A177-3AD203B41FA5}">
                      <a16:colId xmlns:a16="http://schemas.microsoft.com/office/drawing/2014/main" val="3017227200"/>
                    </a:ext>
                  </a:extLst>
                </a:gridCol>
                <a:gridCol w="1305322">
                  <a:extLst>
                    <a:ext uri="{9D8B030D-6E8A-4147-A177-3AD203B41FA5}">
                      <a16:colId xmlns:a16="http://schemas.microsoft.com/office/drawing/2014/main" val="1874452494"/>
                    </a:ext>
                  </a:extLst>
                </a:gridCol>
                <a:gridCol w="1305322">
                  <a:extLst>
                    <a:ext uri="{9D8B030D-6E8A-4147-A177-3AD203B41FA5}">
                      <a16:colId xmlns:a16="http://schemas.microsoft.com/office/drawing/2014/main" val="3202831282"/>
                    </a:ext>
                  </a:extLst>
                </a:gridCol>
                <a:gridCol w="1305322">
                  <a:extLst>
                    <a:ext uri="{9D8B030D-6E8A-4147-A177-3AD203B41FA5}">
                      <a16:colId xmlns:a16="http://schemas.microsoft.com/office/drawing/2014/main" val="3855846570"/>
                    </a:ext>
                  </a:extLst>
                </a:gridCol>
              </a:tblGrid>
              <a:tr h="776827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Компания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Дата основания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Сотрудники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Цели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3419015"/>
                  </a:ext>
                </a:extLst>
              </a:tr>
              <a:tr h="10664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Hdtech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Быть конкурентно-способным на рынке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8951559"/>
                  </a:ext>
                </a:extLst>
              </a:tr>
              <a:tr h="776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Technology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7000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Увеличить базу клиентов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1722687"/>
                  </a:ext>
                </a:extLst>
              </a:tr>
            </a:tbl>
          </a:graphicData>
        </a:graphic>
      </p:graphicFrame>
      <p:graphicFrame>
        <p:nvGraphicFramePr>
          <p:cNvPr id="16" name="Таблица 17">
            <a:extLst>
              <a:ext uri="{FF2B5EF4-FFF2-40B4-BE49-F238E27FC236}">
                <a16:creationId xmlns:a16="http://schemas.microsoft.com/office/drawing/2014/main" id="{516F1655-CCE4-4B13-B704-4933CAC57C4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11321584"/>
              </p:ext>
            </p:extLst>
          </p:nvPr>
        </p:nvGraphicFramePr>
        <p:xfrm>
          <a:off x="6326266" y="2650785"/>
          <a:ext cx="5332335" cy="262009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78958">
                  <a:extLst>
                    <a:ext uri="{9D8B030D-6E8A-4147-A177-3AD203B41FA5}">
                      <a16:colId xmlns:a16="http://schemas.microsoft.com/office/drawing/2014/main" val="3017227200"/>
                    </a:ext>
                  </a:extLst>
                </a:gridCol>
                <a:gridCol w="1384459">
                  <a:extLst>
                    <a:ext uri="{9D8B030D-6E8A-4147-A177-3AD203B41FA5}">
                      <a16:colId xmlns:a16="http://schemas.microsoft.com/office/drawing/2014/main" val="1874452494"/>
                    </a:ext>
                  </a:extLst>
                </a:gridCol>
                <a:gridCol w="1384459">
                  <a:extLst>
                    <a:ext uri="{9D8B030D-6E8A-4147-A177-3AD203B41FA5}">
                      <a16:colId xmlns:a16="http://schemas.microsoft.com/office/drawing/2014/main" val="3202831282"/>
                    </a:ext>
                  </a:extLst>
                </a:gridCol>
                <a:gridCol w="1384459">
                  <a:extLst>
                    <a:ext uri="{9D8B030D-6E8A-4147-A177-3AD203B41FA5}">
                      <a16:colId xmlns:a16="http://schemas.microsoft.com/office/drawing/2014/main" val="3855846570"/>
                    </a:ext>
                  </a:extLst>
                </a:gridCol>
              </a:tblGrid>
              <a:tr h="776934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Компания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Дата основания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Сотрудники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Цели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419015"/>
                  </a:ext>
                </a:extLst>
              </a:tr>
              <a:tr h="10662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Hdtech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Быть конкурентно-способным на рынке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951559"/>
                  </a:ext>
                </a:extLst>
              </a:tr>
              <a:tr h="7769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Technology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7000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Onest" pitchFamily="2" charset="0"/>
                        </a:rPr>
                        <a:t>Увеличить базу клиентов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72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41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паргалка инфографика">
    <p:bg>
      <p:bgPr>
        <a:solidFill>
          <a:srgbClr val="131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19FE91-E65A-41DE-86C1-1A0485CA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3CD8CC-F79F-411B-B0B2-5DD0D1A57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Шпаргалка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8732DB6-E5BE-4896-BA6F-EC9ACBE5F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338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Инфографика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5E5C2656-0EAB-4CB1-A38E-B4C2F95D598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45583843"/>
              </p:ext>
            </p:extLst>
          </p:nvPr>
        </p:nvGraphicFramePr>
        <p:xfrm>
          <a:off x="382932" y="2895528"/>
          <a:ext cx="5713068" cy="2489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8A3E536-0499-4792-86E7-D0CD5E8F0CE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254" y="2911570"/>
            <a:ext cx="0" cy="71154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F288C5-A7F3-4941-8D64-B68AA8525AB7}"/>
              </a:ext>
            </a:extLst>
          </p:cNvPr>
          <p:cNvSpPr txBox="1"/>
          <p:nvPr userDrawn="1"/>
        </p:nvSpPr>
        <p:spPr>
          <a:xfrm>
            <a:off x="626670" y="2944183"/>
            <a:ext cx="1961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  <a:latin typeface="Onest" pitchFamily="2" charset="0"/>
              </a:rPr>
              <a:t>Пример текста сноски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122EA78-C40C-4725-8EA4-ACAC0258B9BF}"/>
              </a:ext>
            </a:extLst>
          </p:cNvPr>
          <p:cNvCxnSpPr>
            <a:cxnSpLocks/>
          </p:cNvCxnSpPr>
          <p:nvPr userDrawn="1"/>
        </p:nvCxnSpPr>
        <p:spPr>
          <a:xfrm>
            <a:off x="600254" y="2915338"/>
            <a:ext cx="1893093" cy="0"/>
          </a:xfrm>
          <a:prstGeom prst="line">
            <a:avLst/>
          </a:prstGeom>
          <a:ln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FAA0067-2570-4E04-8503-7D6334998FC9}"/>
              </a:ext>
            </a:extLst>
          </p:cNvPr>
          <p:cNvSpPr txBox="1"/>
          <p:nvPr userDrawn="1"/>
        </p:nvSpPr>
        <p:spPr>
          <a:xfrm>
            <a:off x="1262950" y="2598817"/>
            <a:ext cx="1325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Onest" pitchFamily="2" charset="0"/>
              </a:rPr>
              <a:t>123</a:t>
            </a:r>
            <a:r>
              <a:rPr lang="en-GB" sz="1600" dirty="0">
                <a:solidFill>
                  <a:schemeClr val="bg1"/>
                </a:solidFill>
                <a:latin typeface="Onest" pitchFamily="2" charset="0"/>
              </a:rPr>
              <a:t>%</a:t>
            </a:r>
            <a:endParaRPr lang="ru-RU" sz="1600" dirty="0">
              <a:solidFill>
                <a:schemeClr val="bg1"/>
              </a:solidFill>
              <a:latin typeface="Onest" pitchFamily="2" charset="0"/>
            </a:endParaRP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E52313C4-C9AF-47E5-B939-2F63632FE45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97961622"/>
              </p:ext>
            </p:extLst>
          </p:nvPr>
        </p:nvGraphicFramePr>
        <p:xfrm>
          <a:off x="6313322" y="1567695"/>
          <a:ext cx="4626888" cy="4454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047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вставка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89C42A43-7A6B-4D9F-87A3-C8063C2337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ru-RU" dirty="0"/>
              <a:t>Вставить фоновый рисунок нажать на значок </a:t>
            </a: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B297F0C2-E223-425B-BACF-560F26C4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87236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75F38656-8005-45CB-AD51-092393A7A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3535994"/>
            <a:ext cx="3284537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A331D3EA-E8BE-4D66-AEC9-C88C4D5C58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5938" y="1592263"/>
            <a:ext cx="3113087" cy="7385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296947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538EF8-C088-4B79-85D3-083A6C57EC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3CD8CC-F79F-411B-B0B2-5DD0D1A5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87236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1EC18C95-F216-42BF-B2AF-45F5090CB3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3535994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6227B2-06AC-46B7-BCE0-4376411F78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212826"/>
            <a:ext cx="2874962" cy="9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F1070D-EB29-4077-B190-09B97B91C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19FE91-E65A-41DE-86C1-1A0485CA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3CD8CC-F79F-411B-B0B2-5DD0D1A5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0CCD80E5-33C4-4492-8068-0665BEB550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05976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+ текст +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F1070D-EB29-4077-B190-09B97B91C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19FE91-E65A-41DE-86C1-1A0485CA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3CD8CC-F79F-411B-B0B2-5DD0D1A5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C9085326-B31C-4770-8685-87D0F27D92E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096000" y="2238374"/>
            <a:ext cx="5545138" cy="11906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urna.</a:t>
            </a:r>
            <a:endParaRPr lang="en-GB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60F22855-2247-4F15-96CE-41260F68CC4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938" y="2238375"/>
            <a:ext cx="5294313" cy="39274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dirty="0" err="1"/>
              <a:t>urna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Nunc viverra imperdiet enim. Fusce est. Vivamus a </a:t>
            </a:r>
            <a:r>
              <a:rPr lang="en-GB" dirty="0" err="1"/>
              <a:t>tellus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88A9D9-931C-4182-BAEF-AF7020F8F0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892550"/>
            <a:ext cx="5545138" cy="2273300"/>
          </a:xfrm>
          <a:prstGeom prst="roundRect">
            <a:avLst>
              <a:gd name="adj" fmla="val 9057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93B6E437-9919-4ABE-9836-E6CDBA7F51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36F3D9-1647-45F1-9AFB-644895D5AD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4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бло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F1070D-EB29-4077-B190-09B97B91C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19FE91-E65A-41DE-86C1-1A0485CA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3CD8CC-F79F-411B-B0B2-5DD0D1A5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5300"/>
            <a:ext cx="11125200" cy="73858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4F45076C-C1DC-408C-9AC9-C769C825844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5938" y="4975270"/>
            <a:ext cx="5294314" cy="11905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quis.</a:t>
            </a:r>
            <a:endParaRPr lang="en-GB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D12A7A14-5ACC-459E-BEB1-48112FC8A4D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938" y="1844628"/>
            <a:ext cx="5294313" cy="24727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dirty="0" err="1"/>
              <a:t>urna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Nunc viverra imperdiet enim. Fusce est. Vivamus a </a:t>
            </a:r>
            <a:r>
              <a:rPr lang="en-GB" dirty="0" err="1"/>
              <a:t>tellus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9F7612BD-221D-417E-A6A5-80D8AE4CE89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6000" y="1844628"/>
            <a:ext cx="5545138" cy="432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ru-RU" sz="1200" b="0" kern="1200" dirty="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текст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ac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Mauris et </a:t>
            </a:r>
            <a:r>
              <a:rPr lang="es-ES" dirty="0" err="1"/>
              <a:t>orci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dirty="0" err="1"/>
              <a:t>urna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Nunc viverra imperdiet enim. Fusce est. Vivamus a </a:t>
            </a:r>
            <a:r>
              <a:rPr lang="en-GB" dirty="0" err="1"/>
              <a:t>tellus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CA13EA4-3C12-4CC3-AA9D-2098D41070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44058"/>
            <a:ext cx="5580062" cy="49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6E12FB-56E0-4980-A5B4-B8A2DE0CB9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19" y="6430643"/>
            <a:ext cx="809813" cy="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1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CC46B-E014-4E6A-93C5-0E5267323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1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49" r:id="rId5"/>
    <p:sldLayoutId id="2147483654" r:id="rId6"/>
    <p:sldLayoutId id="2147483653" r:id="rId7"/>
    <p:sldLayoutId id="2147483660" r:id="rId8"/>
    <p:sldLayoutId id="2147483661" r:id="rId9"/>
    <p:sldLayoutId id="2147483669" r:id="rId10"/>
    <p:sldLayoutId id="2147483670" r:id="rId11"/>
    <p:sldLayoutId id="2147483650" r:id="rId12"/>
    <p:sldLayoutId id="2147483664" r:id="rId13"/>
    <p:sldLayoutId id="2147483652" r:id="rId14"/>
    <p:sldLayoutId id="2147483657" r:id="rId15"/>
    <p:sldLayoutId id="2147483658" r:id="rId16"/>
    <p:sldLayoutId id="2147483659" r:id="rId17"/>
    <p:sldLayoutId id="2147483651" r:id="rId18"/>
    <p:sldLayoutId id="2147483655" r:id="rId19"/>
    <p:sldLayoutId id="2147483656" r:id="rId20"/>
    <p:sldLayoutId id="2147483662" r:id="rId21"/>
    <p:sldLayoutId id="2147483663" r:id="rId22"/>
    <p:sldLayoutId id="2147483671" r:id="rId23"/>
    <p:sldLayoutId id="2147483672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  <p15:guide id="6" orient="horz" pos="2158" userDrawn="1">
          <p15:clr>
            <a:srgbClr val="F26B43"/>
          </p15:clr>
        </p15:guide>
        <p15:guide id="7" orient="horz" pos="100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svg"/><Relationship Id="rId39" Type="http://schemas.openxmlformats.org/officeDocument/2006/relationships/image" Target="../media/image52.png"/><Relationship Id="rId21" Type="http://schemas.openxmlformats.org/officeDocument/2006/relationships/image" Target="../media/image35.png"/><Relationship Id="rId34" Type="http://schemas.openxmlformats.org/officeDocument/2006/relationships/image" Target="../media/image48.sv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43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24" Type="http://schemas.openxmlformats.org/officeDocument/2006/relationships/image" Target="../media/image38.svg"/><Relationship Id="rId32" Type="http://schemas.openxmlformats.org/officeDocument/2006/relationships/image" Target="../media/image46.svg"/><Relationship Id="rId37" Type="http://schemas.openxmlformats.org/officeDocument/2006/relationships/image" Target="../media/image51.png"/><Relationship Id="rId40" Type="http://schemas.openxmlformats.org/officeDocument/2006/relationships/image" Target="../media/image53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svg"/><Relationship Id="rId36" Type="http://schemas.openxmlformats.org/officeDocument/2006/relationships/image" Target="../media/image50.sv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Relationship Id="rId27" Type="http://schemas.openxmlformats.org/officeDocument/2006/relationships/image" Target="../media/image41.png"/><Relationship Id="rId30" Type="http://schemas.openxmlformats.org/officeDocument/2006/relationships/image" Target="../media/image44.svg"/><Relationship Id="rId35" Type="http://schemas.openxmlformats.org/officeDocument/2006/relationships/image" Target="../media/image49.png"/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D1133CB-B9E9-A44B-3EE2-D2F4021D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69" y="2815688"/>
            <a:ext cx="10348009" cy="14932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800" dirty="0">
                <a:latin typeface="Onest Medium" pitchFamily="2" charset="0"/>
              </a:rPr>
              <a:t>Методология </a:t>
            </a:r>
            <a:r>
              <a:rPr lang="en" sz="4800" dirty="0" err="1">
                <a:latin typeface="Onest Medium" pitchFamily="2" charset="0"/>
              </a:rPr>
              <a:t>DevSecOps</a:t>
            </a:r>
            <a:r>
              <a:rPr lang="en" sz="4800" dirty="0">
                <a:latin typeface="Onest Medium" pitchFamily="2" charset="0"/>
              </a:rPr>
              <a:t> </a:t>
            </a:r>
            <a:r>
              <a:rPr lang="ru-RU" sz="4800" dirty="0">
                <a:latin typeface="Onest Medium" pitchFamily="2" charset="0"/>
              </a:rPr>
              <a:t>для</a:t>
            </a:r>
            <a:br>
              <a:rPr lang="ru-RU" sz="4800" dirty="0">
                <a:latin typeface="Onest Medium" pitchFamily="2" charset="0"/>
              </a:rPr>
            </a:br>
            <a:r>
              <a:rPr lang="ru-RU" sz="4800" dirty="0">
                <a:latin typeface="Onest Medium" pitchFamily="2" charset="0"/>
              </a:rPr>
              <a:t>финансовой отрасли</a:t>
            </a:r>
          </a:p>
        </p:txBody>
      </p:sp>
    </p:spTree>
    <p:extLst>
      <p:ext uri="{BB962C8B-B14F-4D97-AF65-F5344CB8AC3E}">
        <p14:creationId xmlns:p14="http://schemas.microsoft.com/office/powerpoint/2010/main" val="23978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D6B3E5-0994-46C8-9758-161C4F676A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2F446-CE6B-604C-5D63-7C679349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21" y="387976"/>
            <a:ext cx="5854783" cy="1247641"/>
          </a:xfrm>
        </p:spPr>
        <p:txBody>
          <a:bodyPr/>
          <a:lstStyle/>
          <a:p>
            <a:r>
              <a:rPr lang="ru-RU" sz="4000" dirty="0">
                <a:latin typeface="Onest Medium" pitchFamily="2" charset="0"/>
              </a:rPr>
              <a:t>Отраслевые стандарты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B61C1B-AB9C-04AE-5E7F-9C14626C4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77359"/>
            <a:ext cx="3418388" cy="557863"/>
          </a:xfrm>
        </p:spPr>
        <p:txBody>
          <a:bodyPr anchor="ctr">
            <a:normAutofit/>
          </a:bodyPr>
          <a:lstStyle/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ЦБ РФ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4F4DDA8-5972-4BE5-A20A-14183617323A}"/>
              </a:ext>
            </a:extLst>
          </p:cNvPr>
          <p:cNvSpPr txBox="1">
            <a:spLocks/>
          </p:cNvSpPr>
          <p:nvPr/>
        </p:nvSpPr>
        <p:spPr>
          <a:xfrm>
            <a:off x="5254217" y="2668409"/>
            <a:ext cx="1683565" cy="37576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ФСТЭК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C73EB917-E515-4F4D-BFE6-33BBC5EC0E05}"/>
              </a:ext>
            </a:extLst>
          </p:cNvPr>
          <p:cNvSpPr txBox="1">
            <a:spLocks/>
          </p:cNvSpPr>
          <p:nvPr/>
        </p:nvSpPr>
        <p:spPr>
          <a:xfrm>
            <a:off x="9532618" y="2577359"/>
            <a:ext cx="2219781" cy="55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2400" dirty="0" err="1"/>
              <a:t>Минцифры</a:t>
            </a:r>
            <a:endParaRPr lang="ru-RU" sz="24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A869476C-61AE-450F-AC60-54056F721D13}"/>
              </a:ext>
            </a:extLst>
          </p:cNvPr>
          <p:cNvSpPr txBox="1">
            <a:spLocks/>
          </p:cNvSpPr>
          <p:nvPr/>
        </p:nvSpPr>
        <p:spPr>
          <a:xfrm>
            <a:off x="2563031" y="4489873"/>
            <a:ext cx="2474842" cy="434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Минэнерго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A02BC96E-F2CE-4D07-8E37-CC1C63D8392F}"/>
              </a:ext>
            </a:extLst>
          </p:cNvPr>
          <p:cNvSpPr txBox="1">
            <a:spLocks/>
          </p:cNvSpPr>
          <p:nvPr/>
        </p:nvSpPr>
        <p:spPr>
          <a:xfrm>
            <a:off x="7126696" y="4489873"/>
            <a:ext cx="2846846" cy="12099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Различные министерства и ведомства</a:t>
            </a:r>
          </a:p>
        </p:txBody>
      </p:sp>
    </p:spTree>
    <p:extLst>
      <p:ext uri="{BB962C8B-B14F-4D97-AF65-F5344CB8AC3E}">
        <p14:creationId xmlns:p14="http://schemas.microsoft.com/office/powerpoint/2010/main" val="340588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DA8E95-2579-4ACC-8D91-9851DCF8C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5DABD-7563-6F4A-01CD-47633825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28" y="2892395"/>
            <a:ext cx="7882104" cy="817867"/>
          </a:xfrm>
        </p:spPr>
        <p:txBody>
          <a:bodyPr/>
          <a:lstStyle/>
          <a:p>
            <a:r>
              <a:rPr lang="en-US" sz="4800" dirty="0">
                <a:solidFill>
                  <a:schemeClr val="accent3"/>
                </a:solidFill>
                <a:latin typeface="Onest Medium" pitchFamily="2" charset="0"/>
              </a:rPr>
              <a:t>{</a:t>
            </a:r>
            <a:r>
              <a:rPr lang="en-US" sz="4800" dirty="0">
                <a:latin typeface="Onest Medium" pitchFamily="2" charset="0"/>
              </a:rPr>
              <a:t> </a:t>
            </a:r>
            <a:r>
              <a:rPr lang="ru-RU" sz="4800" dirty="0">
                <a:latin typeface="Onest Medium" pitchFamily="2" charset="0"/>
              </a:rPr>
              <a:t>Этапы разработки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96CBE51-9A89-417B-B181-55DD2C5D5739}"/>
              </a:ext>
            </a:extLst>
          </p:cNvPr>
          <p:cNvSpPr txBox="1">
            <a:spLocks/>
          </p:cNvSpPr>
          <p:nvPr/>
        </p:nvSpPr>
        <p:spPr>
          <a:xfrm>
            <a:off x="1825770" y="3710261"/>
            <a:ext cx="7882104" cy="817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latin typeface="Onest Medium" pitchFamily="2" charset="0"/>
              </a:rPr>
              <a:t>и классы инструментов</a:t>
            </a:r>
            <a:r>
              <a:rPr lang="en-US" sz="4800" dirty="0">
                <a:latin typeface="Onest Medium" pitchFamily="2" charset="0"/>
              </a:rPr>
              <a:t> </a:t>
            </a:r>
            <a:r>
              <a:rPr lang="en-US" sz="4800" dirty="0">
                <a:solidFill>
                  <a:schemeClr val="accent3"/>
                </a:solidFill>
                <a:latin typeface="Onest Medium" pitchFamily="2" charset="0"/>
              </a:rPr>
              <a:t>}</a:t>
            </a:r>
            <a:endParaRPr lang="ru-RU" sz="4800" dirty="0">
              <a:solidFill>
                <a:schemeClr val="accent3"/>
              </a:solidFill>
              <a:latin typeface="Ones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49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A2F6BC-91C9-4733-861F-C8912E6D0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23" y="1660126"/>
            <a:ext cx="4740197" cy="3112251"/>
          </a:xfrm>
          <a:prstGeom prst="rect">
            <a:avLst/>
          </a:prstGeom>
        </p:spPr>
      </p:pic>
      <p:sp>
        <p:nvSpPr>
          <p:cNvPr id="51" name="Номер слайда 3">
            <a:extLst>
              <a:ext uri="{FF2B5EF4-FFF2-40B4-BE49-F238E27FC236}">
                <a16:creationId xmlns:a16="http://schemas.microsoft.com/office/drawing/2014/main" id="{3FA988B9-9386-424C-8B21-CAB6045A46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B6CA28B-8602-4F6C-B9A4-2C8256D5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7301" y="3064318"/>
            <a:ext cx="878522" cy="47371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Dev</a:t>
            </a:r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63B6C19-FED4-4BAA-8BAB-02B591F9786C}"/>
              </a:ext>
            </a:extLst>
          </p:cNvPr>
          <p:cNvSpPr txBox="1">
            <a:spLocks/>
          </p:cNvSpPr>
          <p:nvPr/>
        </p:nvSpPr>
        <p:spPr>
          <a:xfrm>
            <a:off x="6495633" y="3064318"/>
            <a:ext cx="878522" cy="47371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Ops</a:t>
            </a:r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C2F6798-DFA8-466B-BD6C-6F0F74923020}"/>
              </a:ext>
            </a:extLst>
          </p:cNvPr>
          <p:cNvSpPr txBox="1">
            <a:spLocks/>
          </p:cNvSpPr>
          <p:nvPr/>
        </p:nvSpPr>
        <p:spPr>
          <a:xfrm>
            <a:off x="5953556" y="1532371"/>
            <a:ext cx="878522" cy="47371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Sec</a:t>
            </a:r>
            <a:endParaRPr lang="ru-RU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485965D1-FC44-4FD6-B9D7-B1779A159334}"/>
              </a:ext>
            </a:extLst>
          </p:cNvPr>
          <p:cNvSpPr txBox="1">
            <a:spLocks/>
          </p:cNvSpPr>
          <p:nvPr/>
        </p:nvSpPr>
        <p:spPr>
          <a:xfrm>
            <a:off x="1409875" y="710392"/>
            <a:ext cx="1559530" cy="489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+mn-lt"/>
              </a:rPr>
              <a:t>Статический анализ кода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AF516135-0675-4E29-A5B5-BC35BCFEFA7E}"/>
              </a:ext>
            </a:extLst>
          </p:cNvPr>
          <p:cNvSpPr txBox="1">
            <a:spLocks/>
          </p:cNvSpPr>
          <p:nvPr/>
        </p:nvSpPr>
        <p:spPr>
          <a:xfrm>
            <a:off x="4212175" y="710392"/>
            <a:ext cx="2657613" cy="573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+mn-lt"/>
              </a:rPr>
              <a:t>Анализ библиотек </a:t>
            </a:r>
            <a:br>
              <a:rPr lang="en-US" sz="1400" dirty="0">
                <a:latin typeface="+mn-lt"/>
              </a:rPr>
            </a:br>
            <a:r>
              <a:rPr lang="ru-RU" sz="1400" dirty="0">
                <a:latin typeface="+mn-lt"/>
              </a:rPr>
              <a:t>с открытым исходным кодом 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D6D24797-7E95-488E-B88B-EB059ED24224}"/>
              </a:ext>
            </a:extLst>
          </p:cNvPr>
          <p:cNvSpPr txBox="1">
            <a:spLocks/>
          </p:cNvSpPr>
          <p:nvPr/>
        </p:nvSpPr>
        <p:spPr>
          <a:xfrm>
            <a:off x="8390792" y="710392"/>
            <a:ext cx="2544165" cy="459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+mn-lt"/>
              </a:rPr>
              <a:t>Анализ защищённости контейнерных средств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A35C3E53-9BEA-467C-8D76-9561D1F3CC0E}"/>
              </a:ext>
            </a:extLst>
          </p:cNvPr>
          <p:cNvSpPr txBox="1">
            <a:spLocks/>
          </p:cNvSpPr>
          <p:nvPr/>
        </p:nvSpPr>
        <p:spPr>
          <a:xfrm>
            <a:off x="9283825" y="2124473"/>
            <a:ext cx="2070070" cy="4595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+mn-lt"/>
              </a:rPr>
              <a:t>Межсетевой экран для веб-приложений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332760D-9D5D-41FC-A000-5165853C6D8B}"/>
              </a:ext>
            </a:extLst>
          </p:cNvPr>
          <p:cNvSpPr txBox="1">
            <a:spLocks/>
          </p:cNvSpPr>
          <p:nvPr/>
        </p:nvSpPr>
        <p:spPr>
          <a:xfrm>
            <a:off x="9267913" y="3691478"/>
            <a:ext cx="2070070" cy="4595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+mn-lt"/>
              </a:rPr>
              <a:t>Защита цепочки поставки ПО 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3574E7AB-1214-4E07-BB84-CCEC5956FCB4}"/>
              </a:ext>
            </a:extLst>
          </p:cNvPr>
          <p:cNvSpPr txBox="1">
            <a:spLocks/>
          </p:cNvSpPr>
          <p:nvPr/>
        </p:nvSpPr>
        <p:spPr>
          <a:xfrm>
            <a:off x="421255" y="5424344"/>
            <a:ext cx="2084135" cy="4757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err="1">
                <a:latin typeface="+mn-lt"/>
              </a:rPr>
              <a:t>Фаззинг</a:t>
            </a:r>
            <a:r>
              <a:rPr lang="ru-RU" sz="1400" dirty="0">
                <a:latin typeface="+mn-lt"/>
              </a:rPr>
              <a:t> - тестирование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3B02AAC-0067-482E-9967-B6E1681382F9}"/>
              </a:ext>
            </a:extLst>
          </p:cNvPr>
          <p:cNvSpPr txBox="1">
            <a:spLocks/>
          </p:cNvSpPr>
          <p:nvPr/>
        </p:nvSpPr>
        <p:spPr>
          <a:xfrm>
            <a:off x="417688" y="3670818"/>
            <a:ext cx="1738086" cy="4757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+mn-lt"/>
              </a:rPr>
              <a:t>Анализ </a:t>
            </a:r>
            <a:r>
              <a:rPr lang="en-US" sz="1400" dirty="0" err="1">
                <a:latin typeface="+mn-lt"/>
              </a:rPr>
              <a:t>LaC</a:t>
            </a:r>
            <a:r>
              <a:rPr lang="ru-RU" sz="1400" dirty="0">
                <a:latin typeface="+mn-lt"/>
              </a:rPr>
              <a:t> ресурсов 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2649A2CD-3579-4B74-9F65-F73F1D3D1171}"/>
              </a:ext>
            </a:extLst>
          </p:cNvPr>
          <p:cNvSpPr txBox="1">
            <a:spLocks/>
          </p:cNvSpPr>
          <p:nvPr/>
        </p:nvSpPr>
        <p:spPr>
          <a:xfrm>
            <a:off x="426772" y="1973907"/>
            <a:ext cx="1738086" cy="689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+mn-lt"/>
              </a:rPr>
              <a:t>Компонентный анализ ПО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E29F738F-0989-4653-9E1C-96AC0655A7B4}"/>
              </a:ext>
            </a:extLst>
          </p:cNvPr>
          <p:cNvSpPr txBox="1">
            <a:spLocks/>
          </p:cNvSpPr>
          <p:nvPr/>
        </p:nvSpPr>
        <p:spPr>
          <a:xfrm>
            <a:off x="427420" y="5957971"/>
            <a:ext cx="1387949" cy="300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n-lt"/>
              </a:rPr>
              <a:t>Fuzz testing</a:t>
            </a:r>
            <a:endParaRPr lang="ru-RU" sz="1200" dirty="0">
              <a:latin typeface="+mn-lt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6333CDEF-05AD-458B-A259-79DDA5875191}"/>
              </a:ext>
            </a:extLst>
          </p:cNvPr>
          <p:cNvSpPr txBox="1">
            <a:spLocks/>
          </p:cNvSpPr>
          <p:nvPr/>
        </p:nvSpPr>
        <p:spPr>
          <a:xfrm>
            <a:off x="417687" y="4145052"/>
            <a:ext cx="2265151" cy="475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n-lt"/>
              </a:rPr>
              <a:t>Infrastructure as Code Scanning</a:t>
            </a:r>
            <a:endParaRPr lang="ru-RU" sz="1200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1F8753-12D4-4412-9F77-5D0B8EDD18A4}"/>
              </a:ext>
            </a:extLst>
          </p:cNvPr>
          <p:cNvSpPr txBox="1"/>
          <p:nvPr/>
        </p:nvSpPr>
        <p:spPr>
          <a:xfrm>
            <a:off x="6067747" y="5957971"/>
            <a:ext cx="158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Mobile Application</a:t>
            </a:r>
          </a:p>
          <a:p>
            <a:r>
              <a:rPr lang="ru-RU" sz="1200" dirty="0">
                <a:solidFill>
                  <a:schemeClr val="bg1"/>
                </a:solidFill>
              </a:rPr>
              <a:t>Security </a:t>
            </a:r>
            <a:r>
              <a:rPr lang="ru-RU" sz="1200" dirty="0" err="1">
                <a:solidFill>
                  <a:schemeClr val="bg1"/>
                </a:solidFill>
              </a:rPr>
              <a:t>Testing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D0BBC7-A123-46C6-A140-565199D3F117}"/>
              </a:ext>
            </a:extLst>
          </p:cNvPr>
          <p:cNvSpPr txBox="1"/>
          <p:nvPr/>
        </p:nvSpPr>
        <p:spPr>
          <a:xfrm>
            <a:off x="9267913" y="5957971"/>
            <a:ext cx="2278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Application Security Posture</a:t>
            </a:r>
          </a:p>
          <a:p>
            <a:r>
              <a:rPr lang="en-US" sz="1200" dirty="0">
                <a:solidFill>
                  <a:schemeClr val="bg1"/>
                </a:solidFill>
              </a:rPr>
              <a:t>Management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89FF68-6BCD-476F-9580-FE74F0716603}"/>
              </a:ext>
            </a:extLst>
          </p:cNvPr>
          <p:cNvSpPr txBox="1"/>
          <p:nvPr/>
        </p:nvSpPr>
        <p:spPr>
          <a:xfrm>
            <a:off x="9267913" y="4100532"/>
            <a:ext cx="2530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Software Supply Chain Security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C4481E-8E46-411E-B1B2-B3569495E542}"/>
              </a:ext>
            </a:extLst>
          </p:cNvPr>
          <p:cNvSpPr txBox="1"/>
          <p:nvPr/>
        </p:nvSpPr>
        <p:spPr>
          <a:xfrm>
            <a:off x="9283825" y="2569926"/>
            <a:ext cx="20238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Web Application Firewall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0A2E89-7867-4CAA-A94F-CBDA6B742E3A}"/>
              </a:ext>
            </a:extLst>
          </p:cNvPr>
          <p:cNvSpPr txBox="1"/>
          <p:nvPr/>
        </p:nvSpPr>
        <p:spPr>
          <a:xfrm>
            <a:off x="8390793" y="1178768"/>
            <a:ext cx="1588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Container Security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0AAD37-F49E-423A-9681-5A78456CFB36}"/>
              </a:ext>
            </a:extLst>
          </p:cNvPr>
          <p:cNvSpPr txBox="1"/>
          <p:nvPr/>
        </p:nvSpPr>
        <p:spPr>
          <a:xfrm>
            <a:off x="4236789" y="1178768"/>
            <a:ext cx="2278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Open-Source Analysis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FC8D6B-2807-4B15-80DF-275F13A7EE71}"/>
              </a:ext>
            </a:extLst>
          </p:cNvPr>
          <p:cNvSpPr txBox="1"/>
          <p:nvPr/>
        </p:nvSpPr>
        <p:spPr>
          <a:xfrm>
            <a:off x="1409875" y="1178768"/>
            <a:ext cx="158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Static Application</a:t>
            </a:r>
          </a:p>
          <a:p>
            <a:r>
              <a:rPr lang="en-US" sz="1200" dirty="0">
                <a:solidFill>
                  <a:schemeClr val="bg1"/>
                </a:solidFill>
              </a:rPr>
              <a:t>Security Testing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4328B4-5DC9-41F0-AECC-D0215F86573C}"/>
              </a:ext>
            </a:extLst>
          </p:cNvPr>
          <p:cNvSpPr txBox="1"/>
          <p:nvPr/>
        </p:nvSpPr>
        <p:spPr>
          <a:xfrm>
            <a:off x="426772" y="2406456"/>
            <a:ext cx="2136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Software Composition</a:t>
            </a:r>
          </a:p>
          <a:p>
            <a:r>
              <a:rPr lang="en-US" sz="1200" dirty="0">
                <a:solidFill>
                  <a:schemeClr val="bg1"/>
                </a:solidFill>
              </a:rPr>
              <a:t>Analysis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3291CA-66D4-49CD-8B30-7B1861E5D2EF}"/>
              </a:ext>
            </a:extLst>
          </p:cNvPr>
          <p:cNvSpPr txBox="1"/>
          <p:nvPr/>
        </p:nvSpPr>
        <p:spPr>
          <a:xfrm>
            <a:off x="2975089" y="5957971"/>
            <a:ext cx="2673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</a:rPr>
              <a:t>Dynamic Application Security</a:t>
            </a:r>
          </a:p>
          <a:p>
            <a:r>
              <a:rPr lang="en-US" sz="1200" dirty="0">
                <a:solidFill>
                  <a:schemeClr val="bg1"/>
                </a:solidFill>
                <a:latin typeface="+mn-lt"/>
              </a:rPr>
              <a:t>Testing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DD347E5-DB60-4ACB-8EDC-386B64F8AD67}"/>
              </a:ext>
            </a:extLst>
          </p:cNvPr>
          <p:cNvSpPr/>
          <p:nvPr/>
        </p:nvSpPr>
        <p:spPr>
          <a:xfrm>
            <a:off x="1523660" y="477392"/>
            <a:ext cx="756000" cy="216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SAST</a:t>
            </a:r>
            <a:endParaRPr lang="ru-RU" sz="900" dirty="0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2AA4FDD9-F963-4B27-BDBD-352638C8B10B}"/>
              </a:ext>
            </a:extLst>
          </p:cNvPr>
          <p:cNvSpPr/>
          <p:nvPr/>
        </p:nvSpPr>
        <p:spPr>
          <a:xfrm>
            <a:off x="4361280" y="477392"/>
            <a:ext cx="756000" cy="216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OSA</a:t>
            </a:r>
            <a:endParaRPr lang="ru-RU" sz="900" dirty="0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B6CD53CB-9BDD-4AB1-A8CB-F139DD22909D}"/>
              </a:ext>
            </a:extLst>
          </p:cNvPr>
          <p:cNvSpPr/>
          <p:nvPr/>
        </p:nvSpPr>
        <p:spPr>
          <a:xfrm>
            <a:off x="8512717" y="477392"/>
            <a:ext cx="756000" cy="216000"/>
          </a:xfrm>
          <a:prstGeom prst="roundRect">
            <a:avLst/>
          </a:prstGeom>
          <a:solidFill>
            <a:srgbClr val="285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CS</a:t>
            </a:r>
            <a:endParaRPr lang="ru-RU" sz="900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5E3E4E4A-7BA9-47DE-8F9E-3F1B9B338403}"/>
              </a:ext>
            </a:extLst>
          </p:cNvPr>
          <p:cNvSpPr/>
          <p:nvPr/>
        </p:nvSpPr>
        <p:spPr>
          <a:xfrm>
            <a:off x="9374985" y="1820544"/>
            <a:ext cx="756000" cy="216000"/>
          </a:xfrm>
          <a:prstGeom prst="roundRect">
            <a:avLst/>
          </a:prstGeom>
          <a:solidFill>
            <a:srgbClr val="DD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WAF</a:t>
            </a:r>
            <a:endParaRPr lang="ru-RU" sz="900" dirty="0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84D1ACF-CD42-43A9-83E2-D4B0C5E909CB}"/>
              </a:ext>
            </a:extLst>
          </p:cNvPr>
          <p:cNvSpPr/>
          <p:nvPr/>
        </p:nvSpPr>
        <p:spPr>
          <a:xfrm>
            <a:off x="9359072" y="3425602"/>
            <a:ext cx="756000" cy="216000"/>
          </a:xfrm>
          <a:prstGeom prst="roundRect">
            <a:avLst/>
          </a:prstGeom>
          <a:solidFill>
            <a:srgbClr val="5E9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SSCS</a:t>
            </a:r>
            <a:endParaRPr lang="ru-RU" sz="900" dirty="0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E39CBBDD-60C0-4F99-BD1B-B47C2B0D2CE9}"/>
              </a:ext>
            </a:extLst>
          </p:cNvPr>
          <p:cNvSpPr/>
          <p:nvPr/>
        </p:nvSpPr>
        <p:spPr>
          <a:xfrm>
            <a:off x="9329866" y="5138059"/>
            <a:ext cx="756000" cy="216000"/>
          </a:xfrm>
          <a:prstGeom prst="roundRect">
            <a:avLst/>
          </a:prstGeom>
          <a:solidFill>
            <a:srgbClr val="FF9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ASPM</a:t>
            </a:r>
            <a:endParaRPr lang="ru-RU" sz="900" dirty="0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5B864424-1F7B-4598-A598-840AC008AEF4}"/>
              </a:ext>
            </a:extLst>
          </p:cNvPr>
          <p:cNvSpPr/>
          <p:nvPr/>
        </p:nvSpPr>
        <p:spPr>
          <a:xfrm>
            <a:off x="6159990" y="5120094"/>
            <a:ext cx="756000" cy="216000"/>
          </a:xfrm>
          <a:prstGeom prst="roundRect">
            <a:avLst/>
          </a:prstGeom>
          <a:solidFill>
            <a:srgbClr val="B22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MAST</a:t>
            </a:r>
            <a:endParaRPr lang="ru-RU" sz="900" dirty="0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F06541BB-1598-4C92-9B6E-EFCCE5605318}"/>
              </a:ext>
            </a:extLst>
          </p:cNvPr>
          <p:cNvSpPr/>
          <p:nvPr/>
        </p:nvSpPr>
        <p:spPr>
          <a:xfrm>
            <a:off x="3105512" y="5152614"/>
            <a:ext cx="756000" cy="216000"/>
          </a:xfrm>
          <a:prstGeom prst="roundRect">
            <a:avLst/>
          </a:prstGeom>
          <a:solidFill>
            <a:srgbClr val="FFE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DASST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2AA503F5-43A3-4FC1-A569-C56C5141EEAA}"/>
              </a:ext>
            </a:extLst>
          </p:cNvPr>
          <p:cNvSpPr/>
          <p:nvPr/>
        </p:nvSpPr>
        <p:spPr>
          <a:xfrm>
            <a:off x="521095" y="5202015"/>
            <a:ext cx="756000" cy="216000"/>
          </a:xfrm>
          <a:prstGeom prst="roundRect">
            <a:avLst/>
          </a:prstGeom>
          <a:solidFill>
            <a:srgbClr val="E1D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</a:rPr>
              <a:t>FUZZINC</a:t>
            </a: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C5813B72-901F-412C-8CC6-542A17A53628}"/>
              </a:ext>
            </a:extLst>
          </p:cNvPr>
          <p:cNvSpPr/>
          <p:nvPr/>
        </p:nvSpPr>
        <p:spPr>
          <a:xfrm>
            <a:off x="515859" y="3425602"/>
            <a:ext cx="756000" cy="216000"/>
          </a:xfrm>
          <a:prstGeom prst="roundRect">
            <a:avLst/>
          </a:prstGeom>
          <a:solidFill>
            <a:srgbClr val="F2D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2"/>
                </a:solidFill>
              </a:rPr>
              <a:t>LaCS</a:t>
            </a: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4A39E905-BF87-4D57-A96A-E11CE9C24E7C}"/>
              </a:ext>
            </a:extLst>
          </p:cNvPr>
          <p:cNvSpPr/>
          <p:nvPr/>
        </p:nvSpPr>
        <p:spPr>
          <a:xfrm>
            <a:off x="515859" y="1761975"/>
            <a:ext cx="756000" cy="216000"/>
          </a:xfrm>
          <a:prstGeom prst="roundRect">
            <a:avLst/>
          </a:prstGeom>
          <a:solidFill>
            <a:srgbClr val="D4E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2"/>
                </a:solidFill>
              </a:rPr>
              <a:t>SCA</a:t>
            </a:r>
            <a:endParaRPr lang="ru-RU" sz="900" dirty="0">
              <a:solidFill>
                <a:schemeClr val="tx2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C22C1E4-87C2-48C8-92E3-81BE7DE149E1}"/>
              </a:ext>
            </a:extLst>
          </p:cNvPr>
          <p:cNvCxnSpPr>
            <a:cxnSpLocks/>
          </p:cNvCxnSpPr>
          <p:nvPr/>
        </p:nvCxnSpPr>
        <p:spPr>
          <a:xfrm>
            <a:off x="5671423" y="1458715"/>
            <a:ext cx="0" cy="5473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: уступ 47">
            <a:extLst>
              <a:ext uri="{FF2B5EF4-FFF2-40B4-BE49-F238E27FC236}">
                <a16:creationId xmlns:a16="http://schemas.microsoft.com/office/drawing/2014/main" id="{CD300217-F0B3-42D4-ABF6-138A2C20024E}"/>
              </a:ext>
            </a:extLst>
          </p:cNvPr>
          <p:cNvCxnSpPr>
            <a:cxnSpLocks/>
            <a:stCxn id="31" idx="2"/>
          </p:cNvCxnSpPr>
          <p:nvPr/>
        </p:nvCxnSpPr>
        <p:spPr>
          <a:xfrm rot="16200000" flipH="1">
            <a:off x="3156095" y="688341"/>
            <a:ext cx="253092" cy="2157276"/>
          </a:xfrm>
          <a:prstGeom prst="bentConnector2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: уступ 49">
            <a:extLst>
              <a:ext uri="{FF2B5EF4-FFF2-40B4-BE49-F238E27FC236}">
                <a16:creationId xmlns:a16="http://schemas.microsoft.com/office/drawing/2014/main" id="{7986D05F-5DDD-4B3D-88C2-B600C6979FE2}"/>
              </a:ext>
            </a:extLst>
          </p:cNvPr>
          <p:cNvCxnSpPr>
            <a:cxnSpLocks/>
            <a:stCxn id="33" idx="2"/>
          </p:cNvCxnSpPr>
          <p:nvPr/>
        </p:nvCxnSpPr>
        <p:spPr>
          <a:xfrm rot="16200000" flipH="1">
            <a:off x="2321982" y="2041017"/>
            <a:ext cx="258560" cy="1912768"/>
          </a:xfrm>
          <a:prstGeom prst="bentConnector2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09DCABC4-C18F-4D30-BDB5-534328E0DC05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1277095" y="4298668"/>
            <a:ext cx="2959694" cy="101134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0A342670-511D-4ED3-A48C-F6B474E017AF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1271859" y="3526816"/>
            <a:ext cx="2172192" cy="67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F36C2FDF-0488-455C-8C74-9C2EDACC7825}"/>
              </a:ext>
            </a:extLst>
          </p:cNvPr>
          <p:cNvCxnSpPr/>
          <p:nvPr/>
        </p:nvCxnSpPr>
        <p:spPr>
          <a:xfrm>
            <a:off x="4361280" y="4772377"/>
            <a:ext cx="0" cy="5501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: уступ 63">
            <a:extLst>
              <a:ext uri="{FF2B5EF4-FFF2-40B4-BE49-F238E27FC236}">
                <a16:creationId xmlns:a16="http://schemas.microsoft.com/office/drawing/2014/main" id="{AB226D4A-882B-49E5-8FB9-DAF648892CBD}"/>
              </a:ext>
            </a:extLst>
          </p:cNvPr>
          <p:cNvCxnSpPr>
            <a:cxnSpLocks/>
            <a:stCxn id="40" idx="1"/>
          </p:cNvCxnSpPr>
          <p:nvPr/>
        </p:nvCxnSpPr>
        <p:spPr>
          <a:xfrm rot="10800000">
            <a:off x="5671424" y="4216748"/>
            <a:ext cx="488567" cy="1011346"/>
          </a:xfrm>
          <a:prstGeom prst="bentConnector2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: уступ 68">
            <a:extLst>
              <a:ext uri="{FF2B5EF4-FFF2-40B4-BE49-F238E27FC236}">
                <a16:creationId xmlns:a16="http://schemas.microsoft.com/office/drawing/2014/main" id="{9AB345FC-B264-428C-8C74-F78DE898257D}"/>
              </a:ext>
            </a:extLst>
          </p:cNvPr>
          <p:cNvCxnSpPr>
            <a:cxnSpLocks/>
            <a:stCxn id="39" idx="1"/>
          </p:cNvCxnSpPr>
          <p:nvPr/>
        </p:nvCxnSpPr>
        <p:spPr>
          <a:xfrm rot="10800000">
            <a:off x="7454886" y="4412147"/>
            <a:ext cx="1874980" cy="833912"/>
          </a:xfrm>
          <a:prstGeom prst="bentConnector3">
            <a:avLst>
              <a:gd name="adj1" fmla="val 9930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563C34C-D0E9-4BC7-9A9D-7585BCA9BE8B}"/>
              </a:ext>
            </a:extLst>
          </p:cNvPr>
          <p:cNvCxnSpPr>
            <a:cxnSpLocks/>
          </p:cNvCxnSpPr>
          <p:nvPr/>
        </p:nvCxnSpPr>
        <p:spPr>
          <a:xfrm>
            <a:off x="7877908" y="3538036"/>
            <a:ext cx="13070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Соединитель: уступ 75">
            <a:extLst>
              <a:ext uri="{FF2B5EF4-FFF2-40B4-BE49-F238E27FC236}">
                <a16:creationId xmlns:a16="http://schemas.microsoft.com/office/drawing/2014/main" id="{35023F90-DAAC-4B97-AFCA-3FD40FE4C9E1}"/>
              </a:ext>
            </a:extLst>
          </p:cNvPr>
          <p:cNvCxnSpPr>
            <a:cxnSpLocks/>
            <a:stCxn id="36" idx="1"/>
          </p:cNvCxnSpPr>
          <p:nvPr/>
        </p:nvCxnSpPr>
        <p:spPr>
          <a:xfrm rot="10800000" flipV="1">
            <a:off x="7034575" y="585392"/>
            <a:ext cx="1478143" cy="1695216"/>
          </a:xfrm>
          <a:prstGeom prst="bentConnector2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Соединитель: уступ 97">
            <a:extLst>
              <a:ext uri="{FF2B5EF4-FFF2-40B4-BE49-F238E27FC236}">
                <a16:creationId xmlns:a16="http://schemas.microsoft.com/office/drawing/2014/main" id="{7CCC6643-8A9F-4B91-95EB-F4A7ECA9C374}"/>
              </a:ext>
            </a:extLst>
          </p:cNvPr>
          <p:cNvCxnSpPr>
            <a:cxnSpLocks/>
            <a:stCxn id="37" idx="1"/>
          </p:cNvCxnSpPr>
          <p:nvPr/>
        </p:nvCxnSpPr>
        <p:spPr>
          <a:xfrm rot="10800000" flipV="1">
            <a:off x="7455773" y="1928544"/>
            <a:ext cx="1919213" cy="446510"/>
          </a:xfrm>
          <a:prstGeom prst="bentConnector3">
            <a:avLst>
              <a:gd name="adj1" fmla="val 1335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A76647C3-8B1A-4C9F-BF89-685141F63FFE}"/>
              </a:ext>
            </a:extLst>
          </p:cNvPr>
          <p:cNvSpPr txBox="1"/>
          <p:nvPr/>
        </p:nvSpPr>
        <p:spPr>
          <a:xfrm>
            <a:off x="6067747" y="5424344"/>
            <a:ext cx="3020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+mn-lt"/>
              </a:rPr>
              <a:t>Анализ защищённости мобильных приложений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313B6A8-303C-4531-8991-89E435EDB261}"/>
              </a:ext>
            </a:extLst>
          </p:cNvPr>
          <p:cNvSpPr txBox="1"/>
          <p:nvPr/>
        </p:nvSpPr>
        <p:spPr>
          <a:xfrm>
            <a:off x="9267913" y="5424344"/>
            <a:ext cx="2530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+mn-lt"/>
              </a:rPr>
              <a:t>Управление состоянием безопасности приложений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E552FCB-DC53-45EB-9B71-F5A79A398AA1}"/>
              </a:ext>
            </a:extLst>
          </p:cNvPr>
          <p:cNvSpPr txBox="1"/>
          <p:nvPr/>
        </p:nvSpPr>
        <p:spPr>
          <a:xfrm>
            <a:off x="2998131" y="5424344"/>
            <a:ext cx="208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+mn-lt"/>
              </a:rPr>
              <a:t>Динамический анализ</a:t>
            </a:r>
          </a:p>
        </p:txBody>
      </p:sp>
    </p:spTree>
    <p:extLst>
      <p:ext uri="{BB962C8B-B14F-4D97-AF65-F5344CB8AC3E}">
        <p14:creationId xmlns:p14="http://schemas.microsoft.com/office/powerpoint/2010/main" val="2181017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5DABD-7563-6F4A-01CD-47633825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687236"/>
            <a:ext cx="5082600" cy="1646639"/>
          </a:xfrm>
        </p:spPr>
        <p:txBody>
          <a:bodyPr/>
          <a:lstStyle/>
          <a:p>
            <a:r>
              <a:rPr lang="ru-RU" sz="5500" dirty="0" err="1">
                <a:latin typeface="Onest Medium" pitchFamily="2" charset="0"/>
              </a:rPr>
              <a:t>Референсный</a:t>
            </a:r>
            <a:r>
              <a:rPr lang="ru-RU" sz="5500" dirty="0">
                <a:latin typeface="Onest Medium" pitchFamily="2" charset="0"/>
              </a:rPr>
              <a:t> процесс</a:t>
            </a:r>
          </a:p>
        </p:txBody>
      </p:sp>
    </p:spTree>
    <p:extLst>
      <p:ext uri="{BB962C8B-B14F-4D97-AF65-F5344CB8AC3E}">
        <p14:creationId xmlns:p14="http://schemas.microsoft.com/office/powerpoint/2010/main" val="2684223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7B1F800-5EA0-4C80-92B7-78E27C7A8AF0}"/>
              </a:ext>
            </a:extLst>
          </p:cNvPr>
          <p:cNvSpPr/>
          <p:nvPr/>
        </p:nvSpPr>
        <p:spPr>
          <a:xfrm>
            <a:off x="515938" y="2081863"/>
            <a:ext cx="11125200" cy="2012896"/>
          </a:xfrm>
          <a:prstGeom prst="roundRect">
            <a:avLst>
              <a:gd name="adj" fmla="val 73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8EAE6E-5FC4-4611-8519-1AA85C374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9" y="2350829"/>
            <a:ext cx="10757542" cy="16409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9AE590-A170-49E9-AF4D-A2921F3BA846}"/>
              </a:ext>
            </a:extLst>
          </p:cNvPr>
          <p:cNvSpPr txBox="1"/>
          <p:nvPr/>
        </p:nvSpPr>
        <p:spPr>
          <a:xfrm>
            <a:off x="401475" y="365293"/>
            <a:ext cx="81844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ru-RU" sz="4000" dirty="0">
                <a:solidFill>
                  <a:prstClr val="white"/>
                </a:solidFill>
                <a:latin typeface="Onest Medium" pitchFamily="2" charset="0"/>
              </a:rPr>
              <a:t>Типовой процесс безопасной разработки от </a:t>
            </a:r>
            <a:r>
              <a:rPr lang="en-US" sz="4000" dirty="0">
                <a:solidFill>
                  <a:prstClr val="white"/>
                </a:solidFill>
                <a:latin typeface="Onest Medium" pitchFamily="2" charset="0"/>
              </a:rPr>
              <a:t>FDSO</a:t>
            </a:r>
            <a:endParaRPr lang="ru-RU" sz="4000" dirty="0">
              <a:solidFill>
                <a:prstClr val="white"/>
              </a:solidFill>
              <a:latin typeface="Onest Mediu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C1A015-0F08-4443-BC59-7EAE4B84A894}"/>
              </a:ext>
            </a:extLst>
          </p:cNvPr>
          <p:cNvSpPr txBox="1"/>
          <p:nvPr/>
        </p:nvSpPr>
        <p:spPr>
          <a:xfrm>
            <a:off x="401476" y="4363723"/>
            <a:ext cx="153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Инициатива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34B7E-7DB8-446D-B340-08199FDF9264}"/>
              </a:ext>
            </a:extLst>
          </p:cNvPr>
          <p:cNvSpPr txBox="1"/>
          <p:nvPr/>
        </p:nvSpPr>
        <p:spPr>
          <a:xfrm>
            <a:off x="1748585" y="4363723"/>
            <a:ext cx="1758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Локальное окружение инженера</a:t>
            </a:r>
            <a:r>
              <a:rPr lang="en-US" dirty="0">
                <a:solidFill>
                  <a:schemeClr val="bg1"/>
                </a:solidFill>
              </a:rPr>
              <a:t>/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разработчика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B8D646-3933-46AE-BA9F-D691956250E7}"/>
              </a:ext>
            </a:extLst>
          </p:cNvPr>
          <p:cNvSpPr txBox="1"/>
          <p:nvPr/>
        </p:nvSpPr>
        <p:spPr>
          <a:xfrm>
            <a:off x="3599347" y="4363723"/>
            <a:ext cx="17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Dev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окружения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006AB3-BECC-4DA9-A1C5-E61F38843B9E}"/>
              </a:ext>
            </a:extLst>
          </p:cNvPr>
          <p:cNvSpPr txBox="1"/>
          <p:nvPr/>
        </p:nvSpPr>
        <p:spPr>
          <a:xfrm>
            <a:off x="6003460" y="4363723"/>
            <a:ext cx="153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TEST/QA </a:t>
            </a:r>
            <a:r>
              <a:rPr lang="ru-RU" dirty="0">
                <a:solidFill>
                  <a:schemeClr val="bg1"/>
                </a:solidFill>
              </a:rPr>
              <a:t>окружения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2D4985-0DA7-4A80-933A-F4AEDA844B94}"/>
              </a:ext>
            </a:extLst>
          </p:cNvPr>
          <p:cNvSpPr txBox="1"/>
          <p:nvPr/>
        </p:nvSpPr>
        <p:spPr>
          <a:xfrm>
            <a:off x="7748810" y="4363723"/>
            <a:ext cx="1535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INT/LOAD/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PreProd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окружения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4C3B87-219A-4714-80B0-6D2E60AA921D}"/>
              </a:ext>
            </a:extLst>
          </p:cNvPr>
          <p:cNvSpPr txBox="1"/>
          <p:nvPr/>
        </p:nvSpPr>
        <p:spPr>
          <a:xfrm>
            <a:off x="9756151" y="4363723"/>
            <a:ext cx="153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PROD</a:t>
            </a:r>
            <a:r>
              <a:rPr lang="ru-RU" dirty="0">
                <a:solidFill>
                  <a:schemeClr val="bg1"/>
                </a:solidFill>
              </a:rPr>
              <a:t> окружение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Левая фигурная скобка 22">
            <a:extLst>
              <a:ext uri="{FF2B5EF4-FFF2-40B4-BE49-F238E27FC236}">
                <a16:creationId xmlns:a16="http://schemas.microsoft.com/office/drawing/2014/main" id="{51C854EF-D8B2-457C-8EF1-10F3C16FAB64}"/>
              </a:ext>
            </a:extLst>
          </p:cNvPr>
          <p:cNvSpPr/>
          <p:nvPr/>
        </p:nvSpPr>
        <p:spPr>
          <a:xfrm rot="16200000">
            <a:off x="1026391" y="3584305"/>
            <a:ext cx="165954" cy="1186859"/>
          </a:xfrm>
          <a:prstGeom prst="leftBrace">
            <a:avLst>
              <a:gd name="adj1" fmla="val 51483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700">
              <a:solidFill>
                <a:schemeClr val="bg1"/>
              </a:solidFill>
            </a:endParaRPr>
          </a:p>
        </p:txBody>
      </p:sp>
      <p:sp>
        <p:nvSpPr>
          <p:cNvPr id="24" name="Левая фигурная скобка 23">
            <a:extLst>
              <a:ext uri="{FF2B5EF4-FFF2-40B4-BE49-F238E27FC236}">
                <a16:creationId xmlns:a16="http://schemas.microsoft.com/office/drawing/2014/main" id="{8C92E5B3-AD99-4BD1-B113-B3ECC405200C}"/>
              </a:ext>
            </a:extLst>
          </p:cNvPr>
          <p:cNvSpPr/>
          <p:nvPr/>
        </p:nvSpPr>
        <p:spPr>
          <a:xfrm rot="16200000">
            <a:off x="2429026" y="3484336"/>
            <a:ext cx="165952" cy="1386801"/>
          </a:xfrm>
          <a:prstGeom prst="leftBrace">
            <a:avLst>
              <a:gd name="adj1" fmla="val 51483"/>
              <a:gd name="adj2" fmla="val 56846"/>
            </a:avLst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700">
              <a:solidFill>
                <a:schemeClr val="bg1"/>
              </a:solidFill>
            </a:endParaRPr>
          </a:p>
        </p:txBody>
      </p:sp>
      <p:sp>
        <p:nvSpPr>
          <p:cNvPr id="25" name="Левая фигурная скобка 24">
            <a:extLst>
              <a:ext uri="{FF2B5EF4-FFF2-40B4-BE49-F238E27FC236}">
                <a16:creationId xmlns:a16="http://schemas.microsoft.com/office/drawing/2014/main" id="{C6B64A0F-D7C7-48FB-89CD-F23FBDFEFA64}"/>
              </a:ext>
            </a:extLst>
          </p:cNvPr>
          <p:cNvSpPr/>
          <p:nvPr/>
        </p:nvSpPr>
        <p:spPr>
          <a:xfrm rot="16200000">
            <a:off x="4411694" y="2991606"/>
            <a:ext cx="178618" cy="2359594"/>
          </a:xfrm>
          <a:prstGeom prst="leftBrace">
            <a:avLst>
              <a:gd name="adj1" fmla="val 51483"/>
              <a:gd name="adj2" fmla="val 49480"/>
            </a:avLst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700">
              <a:solidFill>
                <a:schemeClr val="bg1"/>
              </a:solidFill>
            </a:endParaRPr>
          </a:p>
        </p:txBody>
      </p:sp>
      <p:sp>
        <p:nvSpPr>
          <p:cNvPr id="26" name="Левая фигурная скобка 25">
            <a:extLst>
              <a:ext uri="{FF2B5EF4-FFF2-40B4-BE49-F238E27FC236}">
                <a16:creationId xmlns:a16="http://schemas.microsoft.com/office/drawing/2014/main" id="{2FED748A-72B8-4A94-9F0C-69C75340C708}"/>
              </a:ext>
            </a:extLst>
          </p:cNvPr>
          <p:cNvSpPr/>
          <p:nvPr/>
        </p:nvSpPr>
        <p:spPr>
          <a:xfrm rot="16200000">
            <a:off x="6676130" y="3257158"/>
            <a:ext cx="165952" cy="1841156"/>
          </a:xfrm>
          <a:prstGeom prst="leftBrace">
            <a:avLst>
              <a:gd name="adj1" fmla="val 51483"/>
              <a:gd name="adj2" fmla="val 53163"/>
            </a:avLst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700">
              <a:solidFill>
                <a:schemeClr val="bg1"/>
              </a:solidFill>
            </a:endParaRPr>
          </a:p>
        </p:txBody>
      </p:sp>
      <p:sp>
        <p:nvSpPr>
          <p:cNvPr id="27" name="Левая фигурная скобка 26">
            <a:extLst>
              <a:ext uri="{FF2B5EF4-FFF2-40B4-BE49-F238E27FC236}">
                <a16:creationId xmlns:a16="http://schemas.microsoft.com/office/drawing/2014/main" id="{64D8C705-54A0-4E37-A183-E6F52CC882FD}"/>
              </a:ext>
            </a:extLst>
          </p:cNvPr>
          <p:cNvSpPr/>
          <p:nvPr/>
        </p:nvSpPr>
        <p:spPr>
          <a:xfrm rot="16200000">
            <a:off x="8392699" y="3445733"/>
            <a:ext cx="178618" cy="1484008"/>
          </a:xfrm>
          <a:prstGeom prst="leftBrace">
            <a:avLst>
              <a:gd name="adj1" fmla="val 51483"/>
              <a:gd name="adj2" fmla="val 53163"/>
            </a:avLst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700">
              <a:solidFill>
                <a:schemeClr val="bg1"/>
              </a:solidFill>
            </a:endParaRPr>
          </a:p>
        </p:txBody>
      </p:sp>
      <p:sp>
        <p:nvSpPr>
          <p:cNvPr id="28" name="Левая фигурная скобка 27">
            <a:extLst>
              <a:ext uri="{FF2B5EF4-FFF2-40B4-BE49-F238E27FC236}">
                <a16:creationId xmlns:a16="http://schemas.microsoft.com/office/drawing/2014/main" id="{3E618149-518B-4B08-93B3-30C2DB0AB958}"/>
              </a:ext>
            </a:extLst>
          </p:cNvPr>
          <p:cNvSpPr/>
          <p:nvPr/>
        </p:nvSpPr>
        <p:spPr>
          <a:xfrm rot="16200000">
            <a:off x="10387928" y="3007500"/>
            <a:ext cx="149618" cy="2356805"/>
          </a:xfrm>
          <a:prstGeom prst="leftBrace">
            <a:avLst>
              <a:gd name="adj1" fmla="val 51483"/>
              <a:gd name="adj2" fmla="val 53163"/>
            </a:avLst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700">
              <a:solidFill>
                <a:schemeClr val="bg1"/>
              </a:solidFill>
            </a:endParaRPr>
          </a:p>
        </p:txBody>
      </p:sp>
      <p:sp>
        <p:nvSpPr>
          <p:cNvPr id="29" name="Номер слайда 3">
            <a:extLst>
              <a:ext uri="{FF2B5EF4-FFF2-40B4-BE49-F238E27FC236}">
                <a16:creationId xmlns:a16="http://schemas.microsoft.com/office/drawing/2014/main" id="{639F8C62-1C9E-4001-81B6-3F29920CCF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32" name="Рисунок 31" descr="Изображение выглядит как текст, Шрифт, снимок экрана, круг&#10;&#10;Автоматически созданное описание">
            <a:extLst>
              <a:ext uri="{FF2B5EF4-FFF2-40B4-BE49-F238E27FC236}">
                <a16:creationId xmlns:a16="http://schemas.microsoft.com/office/drawing/2014/main" id="{A2F64066-1D7C-E5B1-E08A-CFB9EBF267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06" y="477739"/>
            <a:ext cx="393732" cy="3937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163" y="507466"/>
            <a:ext cx="1392828" cy="3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6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32F542-320F-40C8-83ED-7540923D2B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473979"/>
            <a:ext cx="11125200" cy="20838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F9FDC9-13EA-4276-B38B-CFE440242E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91" b="109"/>
          <a:stretch>
            <a:fillRect/>
          </a:stretch>
        </p:blipFill>
        <p:spPr>
          <a:xfrm>
            <a:off x="515938" y="476250"/>
            <a:ext cx="1625282" cy="2081588"/>
          </a:xfrm>
          <a:custGeom>
            <a:avLst/>
            <a:gdLst>
              <a:gd name="connsiteX0" fmla="*/ 118483 w 1625282"/>
              <a:gd name="connsiteY0" fmla="*/ 0 h 2081588"/>
              <a:gd name="connsiteX1" fmla="*/ 1506799 w 1625282"/>
              <a:gd name="connsiteY1" fmla="*/ 0 h 2081588"/>
              <a:gd name="connsiteX2" fmla="*/ 1625282 w 1625282"/>
              <a:gd name="connsiteY2" fmla="*/ 118483 h 2081588"/>
              <a:gd name="connsiteX3" fmla="*/ 1625282 w 1625282"/>
              <a:gd name="connsiteY3" fmla="*/ 1963105 h 2081588"/>
              <a:gd name="connsiteX4" fmla="*/ 1506799 w 1625282"/>
              <a:gd name="connsiteY4" fmla="*/ 2081588 h 2081588"/>
              <a:gd name="connsiteX5" fmla="*/ 118483 w 1625282"/>
              <a:gd name="connsiteY5" fmla="*/ 2081588 h 2081588"/>
              <a:gd name="connsiteX6" fmla="*/ 0 w 1625282"/>
              <a:gd name="connsiteY6" fmla="*/ 1963105 h 2081588"/>
              <a:gd name="connsiteX7" fmla="*/ 0 w 1625282"/>
              <a:gd name="connsiteY7" fmla="*/ 118483 h 2081588"/>
              <a:gd name="connsiteX8" fmla="*/ 118483 w 1625282"/>
              <a:gd name="connsiteY8" fmla="*/ 0 h 2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82" h="2081588">
                <a:moveTo>
                  <a:pt x="118483" y="0"/>
                </a:moveTo>
                <a:lnTo>
                  <a:pt x="1506799" y="0"/>
                </a:lnTo>
                <a:cubicBezTo>
                  <a:pt x="1572235" y="0"/>
                  <a:pt x="1625282" y="53047"/>
                  <a:pt x="1625282" y="118483"/>
                </a:cubicBezTo>
                <a:lnTo>
                  <a:pt x="1625282" y="1963105"/>
                </a:lnTo>
                <a:cubicBezTo>
                  <a:pt x="1625282" y="2028541"/>
                  <a:pt x="1572235" y="2081588"/>
                  <a:pt x="1506799" y="2081588"/>
                </a:cubicBezTo>
                <a:lnTo>
                  <a:pt x="118483" y="2081588"/>
                </a:lnTo>
                <a:cubicBezTo>
                  <a:pt x="53047" y="2081588"/>
                  <a:pt x="0" y="2028541"/>
                  <a:pt x="0" y="1963105"/>
                </a:cubicBezTo>
                <a:lnTo>
                  <a:pt x="0" y="118483"/>
                </a:lnTo>
                <a:cubicBezTo>
                  <a:pt x="0" y="53047"/>
                  <a:pt x="53047" y="0"/>
                  <a:pt x="118483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E65FA0-D8AB-4367-9286-5530CBE94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064" y="1515909"/>
            <a:ext cx="6607337" cy="4829329"/>
          </a:xfrm>
          <a:prstGeom prst="roundRect">
            <a:avLst>
              <a:gd name="adj" fmla="val 3439"/>
            </a:avLst>
          </a:prstGeom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66F7AB61-1DEF-48F7-864A-3850485DDE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1A015-0F08-4443-BC59-7EAE4B84A894}"/>
              </a:ext>
            </a:extLst>
          </p:cNvPr>
          <p:cNvSpPr txBox="1"/>
          <p:nvPr/>
        </p:nvSpPr>
        <p:spPr>
          <a:xfrm>
            <a:off x="434231" y="3162068"/>
            <a:ext cx="178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Инициатива</a:t>
            </a:r>
          </a:p>
        </p:txBody>
      </p:sp>
    </p:spTree>
    <p:extLst>
      <p:ext uri="{BB962C8B-B14F-4D97-AF65-F5344CB8AC3E}">
        <p14:creationId xmlns:p14="http://schemas.microsoft.com/office/powerpoint/2010/main" val="3732852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9FF455-76BC-9A8B-D507-A73125FDC0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13F12-AAF5-4ADF-9030-8D0F70C051B1}" type="slidenum">
              <a:rPr lang="ru-RU" smtClean="0"/>
              <a:pPr/>
              <a:t>16</a:t>
            </a:fld>
            <a:endParaRPr lang="ru-RU" dirty="0"/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BD7D81F2-8602-0E29-59A8-91A08ED4BF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3201770"/>
              </p:ext>
            </p:extLst>
          </p:nvPr>
        </p:nvGraphicFramePr>
        <p:xfrm>
          <a:off x="515938" y="1268413"/>
          <a:ext cx="11125200" cy="39357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708400">
                  <a:extLst>
                    <a:ext uri="{9D8B030D-6E8A-4147-A177-3AD203B41FA5}">
                      <a16:colId xmlns:a16="http://schemas.microsoft.com/office/drawing/2014/main" val="542356463"/>
                    </a:ext>
                  </a:extLst>
                </a:gridCol>
                <a:gridCol w="3708400">
                  <a:extLst>
                    <a:ext uri="{9D8B030D-6E8A-4147-A177-3AD203B41FA5}">
                      <a16:colId xmlns:a16="http://schemas.microsoft.com/office/drawing/2014/main" val="3024257909"/>
                    </a:ext>
                  </a:extLst>
                </a:gridCol>
                <a:gridCol w="3708400">
                  <a:extLst>
                    <a:ext uri="{9D8B030D-6E8A-4147-A177-3AD203B41FA5}">
                      <a16:colId xmlns:a16="http://schemas.microsoft.com/office/drawing/2014/main" val="262467227"/>
                    </a:ext>
                  </a:extLst>
                </a:gridCol>
              </a:tblGrid>
              <a:tr h="49039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Инструменты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Для чего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Контроли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92672"/>
                  </a:ext>
                </a:extLst>
              </a:tr>
              <a:tr h="86134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Управление требованиями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Формируем требования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7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Контроль на полноту </a:t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 непротиворечивость.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65884"/>
                  </a:ext>
                </a:extLst>
              </a:tr>
              <a:tr h="86134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Управление рисками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Готовим перечень рисков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708248"/>
                  </a:ext>
                </a:extLst>
              </a:tr>
              <a:tr h="86134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Управление архитектурой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Проектируем архитектуру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455386"/>
                  </a:ext>
                </a:extLst>
              </a:tr>
              <a:tr h="86134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Таск-</a:t>
                      </a:r>
                      <a:r>
                        <a:rPr lang="ru-RU" dirty="0" err="1">
                          <a:solidFill>
                            <a:schemeClr val="bg1"/>
                          </a:solidFill>
                        </a:rPr>
                        <a:t>трекер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Нарезаем задачи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718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72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BB90FE-2741-4D3B-B2A8-3D449B950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13F12-AAF5-4ADF-9030-8D0F70C051B1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8892A9-08F4-4181-8884-03DE521F5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95" y="1482891"/>
            <a:ext cx="7051643" cy="4873459"/>
          </a:xfrm>
          <a:prstGeom prst="roundRect">
            <a:avLst>
              <a:gd name="adj" fmla="val 2788"/>
            </a:avLst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C0AE291-A96F-4C18-9B95-ACB0F608F330}"/>
              </a:ext>
            </a:extLst>
          </p:cNvPr>
          <p:cNvSpPr/>
          <p:nvPr/>
        </p:nvSpPr>
        <p:spPr>
          <a:xfrm>
            <a:off x="2344737" y="-3428636"/>
            <a:ext cx="1625282" cy="2081588"/>
          </a:xfrm>
          <a:prstGeom prst="roundRect">
            <a:avLst>
              <a:gd name="adj" fmla="val 72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32B712-52EE-4CA9-8FAB-A41724F001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473979"/>
            <a:ext cx="11125200" cy="20838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5BEFE0-B1D3-48CF-A474-7AA81B13CE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-1" r="70297" b="109"/>
          <a:stretch/>
        </p:blipFill>
        <p:spPr>
          <a:xfrm>
            <a:off x="1943904" y="476250"/>
            <a:ext cx="1876534" cy="2081588"/>
          </a:xfrm>
          <a:custGeom>
            <a:avLst/>
            <a:gdLst>
              <a:gd name="connsiteX0" fmla="*/ 118483 w 1625282"/>
              <a:gd name="connsiteY0" fmla="*/ 0 h 2081588"/>
              <a:gd name="connsiteX1" fmla="*/ 1506799 w 1625282"/>
              <a:gd name="connsiteY1" fmla="*/ 0 h 2081588"/>
              <a:gd name="connsiteX2" fmla="*/ 1625282 w 1625282"/>
              <a:gd name="connsiteY2" fmla="*/ 118483 h 2081588"/>
              <a:gd name="connsiteX3" fmla="*/ 1625282 w 1625282"/>
              <a:gd name="connsiteY3" fmla="*/ 1963105 h 2081588"/>
              <a:gd name="connsiteX4" fmla="*/ 1506799 w 1625282"/>
              <a:gd name="connsiteY4" fmla="*/ 2081588 h 2081588"/>
              <a:gd name="connsiteX5" fmla="*/ 118483 w 1625282"/>
              <a:gd name="connsiteY5" fmla="*/ 2081588 h 2081588"/>
              <a:gd name="connsiteX6" fmla="*/ 0 w 1625282"/>
              <a:gd name="connsiteY6" fmla="*/ 1963105 h 2081588"/>
              <a:gd name="connsiteX7" fmla="*/ 0 w 1625282"/>
              <a:gd name="connsiteY7" fmla="*/ 118483 h 2081588"/>
              <a:gd name="connsiteX8" fmla="*/ 118483 w 1625282"/>
              <a:gd name="connsiteY8" fmla="*/ 0 h 2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82" h="2081588">
                <a:moveTo>
                  <a:pt x="118483" y="0"/>
                </a:moveTo>
                <a:lnTo>
                  <a:pt x="1506799" y="0"/>
                </a:lnTo>
                <a:cubicBezTo>
                  <a:pt x="1572235" y="0"/>
                  <a:pt x="1625282" y="53047"/>
                  <a:pt x="1625282" y="118483"/>
                </a:cubicBezTo>
                <a:lnTo>
                  <a:pt x="1625282" y="1963105"/>
                </a:lnTo>
                <a:cubicBezTo>
                  <a:pt x="1625282" y="2028541"/>
                  <a:pt x="1572235" y="2081588"/>
                  <a:pt x="1506799" y="2081588"/>
                </a:cubicBezTo>
                <a:lnTo>
                  <a:pt x="118483" y="2081588"/>
                </a:lnTo>
                <a:cubicBezTo>
                  <a:pt x="53047" y="2081588"/>
                  <a:pt x="0" y="2028541"/>
                  <a:pt x="0" y="1963105"/>
                </a:cubicBezTo>
                <a:lnTo>
                  <a:pt x="0" y="118483"/>
                </a:lnTo>
                <a:cubicBezTo>
                  <a:pt x="0" y="53047"/>
                  <a:pt x="53047" y="0"/>
                  <a:pt x="118483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34B7E-7DB8-446D-B340-08199FDF9264}"/>
              </a:ext>
            </a:extLst>
          </p:cNvPr>
          <p:cNvSpPr txBox="1"/>
          <p:nvPr/>
        </p:nvSpPr>
        <p:spPr>
          <a:xfrm>
            <a:off x="2023963" y="3178536"/>
            <a:ext cx="1796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Локальное окружение инженера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ru-RU" dirty="0">
                <a:solidFill>
                  <a:schemeClr val="bg1"/>
                </a:solidFill>
              </a:rPr>
              <a:t>разработчика</a:t>
            </a:r>
          </a:p>
        </p:txBody>
      </p:sp>
    </p:spTree>
    <p:extLst>
      <p:ext uri="{BB962C8B-B14F-4D97-AF65-F5344CB8AC3E}">
        <p14:creationId xmlns:p14="http://schemas.microsoft.com/office/powerpoint/2010/main" val="2275350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DA42E7E1-A58E-4DB5-FC68-32D6CAA0A7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998443"/>
              </p:ext>
            </p:extLst>
          </p:nvPr>
        </p:nvGraphicFramePr>
        <p:xfrm>
          <a:off x="515938" y="476250"/>
          <a:ext cx="11528277" cy="4052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8462">
                  <a:extLst>
                    <a:ext uri="{9D8B030D-6E8A-4147-A177-3AD203B41FA5}">
                      <a16:colId xmlns:a16="http://schemas.microsoft.com/office/drawing/2014/main" val="542356463"/>
                    </a:ext>
                  </a:extLst>
                </a:gridCol>
                <a:gridCol w="2606400">
                  <a:extLst>
                    <a:ext uri="{9D8B030D-6E8A-4147-A177-3AD203B41FA5}">
                      <a16:colId xmlns:a16="http://schemas.microsoft.com/office/drawing/2014/main" val="3024257909"/>
                    </a:ext>
                  </a:extLst>
                </a:gridCol>
                <a:gridCol w="2872164">
                  <a:extLst>
                    <a:ext uri="{9D8B030D-6E8A-4147-A177-3AD203B41FA5}">
                      <a16:colId xmlns:a16="http://schemas.microsoft.com/office/drawing/2014/main" val="262467227"/>
                    </a:ext>
                  </a:extLst>
                </a:gridCol>
                <a:gridCol w="3491251">
                  <a:extLst>
                    <a:ext uri="{9D8B030D-6E8A-4147-A177-3AD203B41FA5}">
                      <a16:colId xmlns:a16="http://schemas.microsoft.com/office/drawing/2014/main" val="2976772891"/>
                    </a:ext>
                  </a:extLst>
                </a:gridCol>
              </a:tblGrid>
              <a:tr h="454641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Класс инструментов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Инструменты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Зачем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Варианты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QG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8092672"/>
                  </a:ext>
                </a:extLst>
              </a:tr>
              <a:tr h="79562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Система управления версиями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Gitlab, </a:t>
                      </a:r>
                      <a:r>
                        <a:rPr lang="en-US" sz="16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Github</a:t>
                      </a:r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GitFlick</a:t>
                      </a:r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AppSecCode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65884"/>
                  </a:ext>
                </a:extLst>
              </a:tr>
              <a:tr h="737861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Система управления тестами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Zephyr,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TestIT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TestOps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TestLink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08248"/>
                  </a:ext>
                </a:extLst>
              </a:tr>
              <a:tr h="737861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Линтеры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hadolint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commitlint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nglint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Соответствие кода стандартам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нет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critical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нет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warning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critical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718087"/>
                  </a:ext>
                </a:extLst>
              </a:tr>
              <a:tr h="132603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SAST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(легкий)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IDE Plugins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Sonarqube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Checkmarx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Быстрые проверки на качество кода и уязвимости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Без явных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QG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режим «подсказок» для более раннего устранения ошибок (до этапа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MR/PR)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43235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3D025A5-8BD5-5BFC-67D3-50497EA49889}"/>
              </a:ext>
            </a:extLst>
          </p:cNvPr>
          <p:cNvSpPr txBox="1"/>
          <p:nvPr/>
        </p:nvSpPr>
        <p:spPr>
          <a:xfrm>
            <a:off x="404321" y="4851030"/>
            <a:ext cx="5218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3"/>
                </a:solidFill>
              </a:rPr>
              <a:t>Линтеры</a:t>
            </a:r>
            <a:r>
              <a:rPr lang="ru-RU" sz="1600" dirty="0">
                <a:solidFill>
                  <a:schemeClr val="bg1"/>
                </a:solidFill>
              </a:rPr>
              <a:t> – внедряются у конкретного разработчика быстро, минимальное количество </a:t>
            </a:r>
            <a:r>
              <a:rPr lang="ru-RU" sz="1600" dirty="0" err="1">
                <a:solidFill>
                  <a:schemeClr val="bg1"/>
                </a:solidFill>
              </a:rPr>
              <a:t>кастомных</a:t>
            </a:r>
            <a:r>
              <a:rPr lang="ru-RU" sz="1600" dirty="0">
                <a:solidFill>
                  <a:schemeClr val="bg1"/>
                </a:solidFill>
              </a:rPr>
              <a:t> доработок. При тиражировании могут быть сложности организационного характера (договорится о правилах).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33289-1C1C-475E-A6C0-194C109A0EDF}"/>
              </a:ext>
            </a:extLst>
          </p:cNvPr>
          <p:cNvSpPr txBox="1"/>
          <p:nvPr/>
        </p:nvSpPr>
        <p:spPr>
          <a:xfrm>
            <a:off x="6096000" y="4851030"/>
            <a:ext cx="5218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SAST (</a:t>
            </a:r>
            <a:r>
              <a:rPr lang="ru-RU" sz="1600" dirty="0">
                <a:solidFill>
                  <a:schemeClr val="accent3"/>
                </a:solidFill>
              </a:rPr>
              <a:t>легкий) </a:t>
            </a:r>
            <a:r>
              <a:rPr lang="ru-RU" sz="1600" dirty="0">
                <a:solidFill>
                  <a:schemeClr val="bg1"/>
                </a:solidFill>
              </a:rPr>
              <a:t>– внедрение у конкретного разработчика быстрое, нужен централизованное хранилище правил для дистрибуции на всех. Применяется редко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DE0BB133-29DA-4C76-A860-A9ABF22A8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15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BB90FE-2741-4D3B-B2A8-3D449B950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13F12-AAF5-4ADF-9030-8D0F70C051B1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45CB0-2837-4D99-A894-6752A96EF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670" y="2707292"/>
            <a:ext cx="6505467" cy="3637946"/>
          </a:xfrm>
          <a:prstGeom prst="roundRect">
            <a:avLst>
              <a:gd name="adj" fmla="val 3239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6C5182-EACA-4B3A-B34E-D6EF3F4F47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473979"/>
            <a:ext cx="11125200" cy="20838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4D6AE3-7FED-400A-854F-7A8B970F1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0" t="-1" r="47442" b="109"/>
          <a:stretch/>
        </p:blipFill>
        <p:spPr>
          <a:xfrm>
            <a:off x="3701142" y="476250"/>
            <a:ext cx="2662079" cy="2081588"/>
          </a:xfrm>
          <a:custGeom>
            <a:avLst/>
            <a:gdLst>
              <a:gd name="connsiteX0" fmla="*/ 118483 w 1625282"/>
              <a:gd name="connsiteY0" fmla="*/ 0 h 2081588"/>
              <a:gd name="connsiteX1" fmla="*/ 1506799 w 1625282"/>
              <a:gd name="connsiteY1" fmla="*/ 0 h 2081588"/>
              <a:gd name="connsiteX2" fmla="*/ 1625282 w 1625282"/>
              <a:gd name="connsiteY2" fmla="*/ 118483 h 2081588"/>
              <a:gd name="connsiteX3" fmla="*/ 1625282 w 1625282"/>
              <a:gd name="connsiteY3" fmla="*/ 1963105 h 2081588"/>
              <a:gd name="connsiteX4" fmla="*/ 1506799 w 1625282"/>
              <a:gd name="connsiteY4" fmla="*/ 2081588 h 2081588"/>
              <a:gd name="connsiteX5" fmla="*/ 118483 w 1625282"/>
              <a:gd name="connsiteY5" fmla="*/ 2081588 h 2081588"/>
              <a:gd name="connsiteX6" fmla="*/ 0 w 1625282"/>
              <a:gd name="connsiteY6" fmla="*/ 1963105 h 2081588"/>
              <a:gd name="connsiteX7" fmla="*/ 0 w 1625282"/>
              <a:gd name="connsiteY7" fmla="*/ 118483 h 2081588"/>
              <a:gd name="connsiteX8" fmla="*/ 118483 w 1625282"/>
              <a:gd name="connsiteY8" fmla="*/ 0 h 2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82" h="2081588">
                <a:moveTo>
                  <a:pt x="118483" y="0"/>
                </a:moveTo>
                <a:lnTo>
                  <a:pt x="1506799" y="0"/>
                </a:lnTo>
                <a:cubicBezTo>
                  <a:pt x="1572235" y="0"/>
                  <a:pt x="1625282" y="53047"/>
                  <a:pt x="1625282" y="118483"/>
                </a:cubicBezTo>
                <a:lnTo>
                  <a:pt x="1625282" y="1963105"/>
                </a:lnTo>
                <a:cubicBezTo>
                  <a:pt x="1625282" y="2028541"/>
                  <a:pt x="1572235" y="2081588"/>
                  <a:pt x="1506799" y="2081588"/>
                </a:cubicBezTo>
                <a:lnTo>
                  <a:pt x="118483" y="2081588"/>
                </a:lnTo>
                <a:cubicBezTo>
                  <a:pt x="53047" y="2081588"/>
                  <a:pt x="0" y="2028541"/>
                  <a:pt x="0" y="1963105"/>
                </a:cubicBezTo>
                <a:lnTo>
                  <a:pt x="0" y="118483"/>
                </a:lnTo>
                <a:cubicBezTo>
                  <a:pt x="0" y="53047"/>
                  <a:pt x="53047" y="0"/>
                  <a:pt x="118483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B8D646-3933-46AE-BA9F-D691956250E7}"/>
              </a:ext>
            </a:extLst>
          </p:cNvPr>
          <p:cNvSpPr txBox="1"/>
          <p:nvPr/>
        </p:nvSpPr>
        <p:spPr>
          <a:xfrm>
            <a:off x="3701142" y="3168406"/>
            <a:ext cx="17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Dev</a:t>
            </a:r>
          </a:p>
          <a:p>
            <a:r>
              <a:rPr lang="ru-RU" dirty="0">
                <a:solidFill>
                  <a:schemeClr val="bg1"/>
                </a:solidFill>
              </a:rPr>
              <a:t>окружения</a:t>
            </a:r>
          </a:p>
        </p:txBody>
      </p:sp>
    </p:spTree>
    <p:extLst>
      <p:ext uri="{BB962C8B-B14F-4D97-AF65-F5344CB8AC3E}">
        <p14:creationId xmlns:p14="http://schemas.microsoft.com/office/powerpoint/2010/main" val="2805138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516A4704-0B7F-4670-AEB1-905BDC2E6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9D17B-BABC-FDEC-C67B-268A6AC1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141" y="390390"/>
            <a:ext cx="2309378" cy="738589"/>
          </a:xfrm>
        </p:spPr>
        <p:txBody>
          <a:bodyPr>
            <a:noAutofit/>
          </a:bodyPr>
          <a:lstStyle/>
          <a:p>
            <a:r>
              <a:rPr lang="ru-RU" sz="4000" dirty="0"/>
              <a:t>О себе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BE1E6-0CDD-36B3-CCB0-82920351D1A2}"/>
              </a:ext>
            </a:extLst>
          </p:cNvPr>
          <p:cNvSpPr txBox="1"/>
          <p:nvPr/>
        </p:nvSpPr>
        <p:spPr>
          <a:xfrm>
            <a:off x="4818141" y="1178047"/>
            <a:ext cx="58304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15+ лет в ИТ.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Прошел путь от рядового разработчика до руководителя.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Участвовал в реализации различных проектов федерального масштаба.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В настоящий момент – Технический директор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HDTech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один из лидеров сообщества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FDSO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CB8512-BA8B-AE3A-A13B-20B81ACEB7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18141" y="4657190"/>
            <a:ext cx="1773159" cy="1688048"/>
          </a:xfrm>
          <a:prstGeom prst="roundRect">
            <a:avLst>
              <a:gd name="adj" fmla="val 8114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7AF502-4F42-5DBC-8B9E-A9283BEB06D8}"/>
              </a:ext>
            </a:extLst>
          </p:cNvPr>
          <p:cNvSpPr txBox="1"/>
          <p:nvPr/>
        </p:nvSpPr>
        <p:spPr>
          <a:xfrm>
            <a:off x="6663933" y="4847189"/>
            <a:ext cx="1653017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Контакты</a:t>
            </a:r>
            <a:r>
              <a:rPr lang="ru-RU" sz="1600" b="1" dirty="0">
                <a:solidFill>
                  <a:schemeClr val="bg1"/>
                </a:solidFill>
              </a:rPr>
              <a:t>: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+79057459383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тг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@sdudnik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in</a:t>
            </a:r>
            <a:r>
              <a:rPr lang="ru-RU" sz="1600" dirty="0">
                <a:solidFill>
                  <a:schemeClr val="bg1"/>
                </a:solidFill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svdudnik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68963"/>
            <a:ext cx="3918181" cy="5876275"/>
          </a:xfrm>
          <a:prstGeom prst="roundRect">
            <a:avLst>
              <a:gd name="adj" fmla="val 2935"/>
            </a:avLst>
          </a:prstGeom>
          <a:effectLst>
            <a:glow rad="114300">
              <a:schemeClr val="accent2">
                <a:alpha val="5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034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250CAC8-3B80-6F67-A134-3E9268BA7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734067"/>
              </p:ext>
            </p:extLst>
          </p:nvPr>
        </p:nvGraphicFramePr>
        <p:xfrm>
          <a:off x="515938" y="477300"/>
          <a:ext cx="11125200" cy="304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672">
                  <a:extLst>
                    <a:ext uri="{9D8B030D-6E8A-4147-A177-3AD203B41FA5}">
                      <a16:colId xmlns:a16="http://schemas.microsoft.com/office/drawing/2014/main" val="542356463"/>
                    </a:ext>
                  </a:extLst>
                </a:gridCol>
                <a:gridCol w="3910518">
                  <a:extLst>
                    <a:ext uri="{9D8B030D-6E8A-4147-A177-3AD203B41FA5}">
                      <a16:colId xmlns:a16="http://schemas.microsoft.com/office/drawing/2014/main" val="3024257909"/>
                    </a:ext>
                  </a:extLst>
                </a:gridCol>
                <a:gridCol w="4254010">
                  <a:extLst>
                    <a:ext uri="{9D8B030D-6E8A-4147-A177-3AD203B41FA5}">
                      <a16:colId xmlns:a16="http://schemas.microsoft.com/office/drawing/2014/main" val="262467227"/>
                    </a:ext>
                  </a:extLst>
                </a:gridCol>
              </a:tblGrid>
              <a:tr h="391542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Класс инструментов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Инструменты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92672"/>
                  </a:ext>
                </a:extLst>
              </a:tr>
              <a:tr h="6199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SAST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Sonarqube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Checkmarx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Gitlab,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Полный спектр проверок стат. анализатором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65884"/>
                  </a:ext>
                </a:extLst>
              </a:tr>
              <a:tr h="39698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Linters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hadolint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commitlint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nglint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Соответствие кода стандартам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08248"/>
                  </a:ext>
                </a:extLst>
              </a:tr>
              <a:tr h="39698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Secret check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checkov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gitleaks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trufflehog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Проверка на наличие секретов в коде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455386"/>
                  </a:ext>
                </a:extLst>
              </a:tr>
              <a:tr h="6199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SCA/OSA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Codescoring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grype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PTAI,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appScreener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depcheck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deptrack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Проверка на работу с «разрешенными» библиотеками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718087"/>
                  </a:ext>
                </a:extLst>
              </a:tr>
              <a:tr h="619942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Подпись артефактов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Cosign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Подпись артефактов для контроля неизменяемости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4323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A250287-C22E-B409-E614-E4669DBCC84D}"/>
              </a:ext>
            </a:extLst>
          </p:cNvPr>
          <p:cNvSpPr txBox="1"/>
          <p:nvPr/>
        </p:nvSpPr>
        <p:spPr>
          <a:xfrm>
            <a:off x="437924" y="3978331"/>
            <a:ext cx="52253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{ SAST } </a:t>
            </a:r>
            <a:r>
              <a:rPr lang="ru-RU" sz="1600" dirty="0">
                <a:solidFill>
                  <a:schemeClr val="bg1"/>
                </a:solidFill>
              </a:rPr>
              <a:t>– быстрый запуск, длительность подключения зависит от вариативности стеков внутри команды и наличия централизованных </a:t>
            </a:r>
            <a:r>
              <a:rPr lang="en-US" sz="1600" dirty="0">
                <a:solidFill>
                  <a:schemeClr val="bg1"/>
                </a:solidFill>
              </a:rPr>
              <a:t>pipelines</a:t>
            </a:r>
            <a:r>
              <a:rPr lang="ru-RU" sz="1600" dirty="0">
                <a:solidFill>
                  <a:schemeClr val="bg1"/>
                </a:solidFill>
              </a:rPr>
              <a:t>. Настройка </a:t>
            </a:r>
            <a:r>
              <a:rPr lang="en-US" sz="1600" dirty="0">
                <a:solidFill>
                  <a:schemeClr val="bg1"/>
                </a:solidFill>
              </a:rPr>
              <a:t>QG </a:t>
            </a:r>
            <a:r>
              <a:rPr lang="ru-RU" sz="1600" dirty="0">
                <a:solidFill>
                  <a:schemeClr val="bg1"/>
                </a:solidFill>
              </a:rPr>
              <a:t>зависит от локальных требований к команде, достаточно часто используют </a:t>
            </a:r>
            <a:r>
              <a:rPr lang="en-US" sz="1600" dirty="0">
                <a:solidFill>
                  <a:schemeClr val="bg1"/>
                </a:solidFill>
              </a:rPr>
              <a:t>default </a:t>
            </a:r>
            <a:r>
              <a:rPr lang="ru-RU" sz="1600" dirty="0">
                <a:solidFill>
                  <a:schemeClr val="bg1"/>
                </a:solidFill>
              </a:rPr>
              <a:t>настройки, без разбора ошибок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Инструмент первого выбора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B7B64-77D3-E6DC-0A3D-8DC5F618B014}"/>
              </a:ext>
            </a:extLst>
          </p:cNvPr>
          <p:cNvSpPr txBox="1"/>
          <p:nvPr/>
        </p:nvSpPr>
        <p:spPr>
          <a:xfrm>
            <a:off x="6096000" y="3953462"/>
            <a:ext cx="482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{ SCA/OSA } </a:t>
            </a:r>
            <a:r>
              <a:rPr lang="ru-RU" sz="1600" dirty="0">
                <a:solidFill>
                  <a:schemeClr val="bg1"/>
                </a:solidFill>
              </a:rPr>
              <a:t>– подключается быстро, требует наличия централизованного/»золотого» репозитория. Внедрять требуется с осторожностью на существующем ландшафте (могут быть заблокированы компоненты использующиеся в ПО и как следствие будут существенные трудозатраты на обновления)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Инструмент первого выбора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137DCCE7-60CD-49FD-9A39-F986962A38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908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BB90FE-2741-4D3B-B2A8-3D449B950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13F12-AAF5-4ADF-9030-8D0F70C051B1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F61B35-E32F-4CA4-AF91-6F2ED5C5A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2009317"/>
            <a:ext cx="5734581" cy="4190655"/>
          </a:xfrm>
          <a:prstGeom prst="roundRect">
            <a:avLst>
              <a:gd name="adj" fmla="val 5010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FB6EDA-D1A9-413A-876C-4EFA001208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473979"/>
            <a:ext cx="11125200" cy="20838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929050-3ACA-47BE-BC7F-6EB6EA8D1D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9" t="-1" r="30665" b="109"/>
          <a:stretch/>
        </p:blipFill>
        <p:spPr>
          <a:xfrm>
            <a:off x="6413326" y="476250"/>
            <a:ext cx="1816274" cy="2081588"/>
          </a:xfrm>
          <a:custGeom>
            <a:avLst/>
            <a:gdLst>
              <a:gd name="connsiteX0" fmla="*/ 118483 w 1625282"/>
              <a:gd name="connsiteY0" fmla="*/ 0 h 2081588"/>
              <a:gd name="connsiteX1" fmla="*/ 1506799 w 1625282"/>
              <a:gd name="connsiteY1" fmla="*/ 0 h 2081588"/>
              <a:gd name="connsiteX2" fmla="*/ 1625282 w 1625282"/>
              <a:gd name="connsiteY2" fmla="*/ 118483 h 2081588"/>
              <a:gd name="connsiteX3" fmla="*/ 1625282 w 1625282"/>
              <a:gd name="connsiteY3" fmla="*/ 1963105 h 2081588"/>
              <a:gd name="connsiteX4" fmla="*/ 1506799 w 1625282"/>
              <a:gd name="connsiteY4" fmla="*/ 2081588 h 2081588"/>
              <a:gd name="connsiteX5" fmla="*/ 118483 w 1625282"/>
              <a:gd name="connsiteY5" fmla="*/ 2081588 h 2081588"/>
              <a:gd name="connsiteX6" fmla="*/ 0 w 1625282"/>
              <a:gd name="connsiteY6" fmla="*/ 1963105 h 2081588"/>
              <a:gd name="connsiteX7" fmla="*/ 0 w 1625282"/>
              <a:gd name="connsiteY7" fmla="*/ 118483 h 2081588"/>
              <a:gd name="connsiteX8" fmla="*/ 118483 w 1625282"/>
              <a:gd name="connsiteY8" fmla="*/ 0 h 2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82" h="2081588">
                <a:moveTo>
                  <a:pt x="118483" y="0"/>
                </a:moveTo>
                <a:lnTo>
                  <a:pt x="1506799" y="0"/>
                </a:lnTo>
                <a:cubicBezTo>
                  <a:pt x="1572235" y="0"/>
                  <a:pt x="1625282" y="53047"/>
                  <a:pt x="1625282" y="118483"/>
                </a:cubicBezTo>
                <a:lnTo>
                  <a:pt x="1625282" y="1963105"/>
                </a:lnTo>
                <a:cubicBezTo>
                  <a:pt x="1625282" y="2028541"/>
                  <a:pt x="1572235" y="2081588"/>
                  <a:pt x="1506799" y="2081588"/>
                </a:cubicBezTo>
                <a:lnTo>
                  <a:pt x="118483" y="2081588"/>
                </a:lnTo>
                <a:cubicBezTo>
                  <a:pt x="53047" y="2081588"/>
                  <a:pt x="0" y="2028541"/>
                  <a:pt x="0" y="1963105"/>
                </a:cubicBezTo>
                <a:lnTo>
                  <a:pt x="0" y="118483"/>
                </a:lnTo>
                <a:cubicBezTo>
                  <a:pt x="0" y="53047"/>
                  <a:pt x="53047" y="0"/>
                  <a:pt x="118483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06AB3-BECC-4DA9-A1C5-E61F38843B9E}"/>
              </a:ext>
            </a:extLst>
          </p:cNvPr>
          <p:cNvSpPr txBox="1"/>
          <p:nvPr/>
        </p:nvSpPr>
        <p:spPr>
          <a:xfrm>
            <a:off x="6457285" y="3135855"/>
            <a:ext cx="153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TEST/QA </a:t>
            </a:r>
            <a:r>
              <a:rPr lang="ru-RU" dirty="0">
                <a:solidFill>
                  <a:schemeClr val="bg1"/>
                </a:solidFill>
              </a:rPr>
              <a:t>окружения</a:t>
            </a:r>
          </a:p>
        </p:txBody>
      </p:sp>
    </p:spTree>
    <p:extLst>
      <p:ext uri="{BB962C8B-B14F-4D97-AF65-F5344CB8AC3E}">
        <p14:creationId xmlns:p14="http://schemas.microsoft.com/office/powerpoint/2010/main" val="2512823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11951C16-25F8-488B-A180-AEFBD998CF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8E4BC707-3556-74A0-98A5-9B6A6DF16AD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83249617"/>
              </p:ext>
            </p:extLst>
          </p:nvPr>
        </p:nvGraphicFramePr>
        <p:xfrm>
          <a:off x="515938" y="476250"/>
          <a:ext cx="11125200" cy="3850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9457">
                  <a:extLst>
                    <a:ext uri="{9D8B030D-6E8A-4147-A177-3AD203B41FA5}">
                      <a16:colId xmlns:a16="http://schemas.microsoft.com/office/drawing/2014/main" val="542356463"/>
                    </a:ext>
                  </a:extLst>
                </a:gridCol>
                <a:gridCol w="3661733">
                  <a:extLst>
                    <a:ext uri="{9D8B030D-6E8A-4147-A177-3AD203B41FA5}">
                      <a16:colId xmlns:a16="http://schemas.microsoft.com/office/drawing/2014/main" val="3024257909"/>
                    </a:ext>
                  </a:extLst>
                </a:gridCol>
                <a:gridCol w="4254010">
                  <a:extLst>
                    <a:ext uri="{9D8B030D-6E8A-4147-A177-3AD203B41FA5}">
                      <a16:colId xmlns:a16="http://schemas.microsoft.com/office/drawing/2014/main" val="262467227"/>
                    </a:ext>
                  </a:extLst>
                </a:gridCol>
              </a:tblGrid>
              <a:tr h="371176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Класс инструментов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Инструменты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92672"/>
                  </a:ext>
                </a:extLst>
              </a:tr>
              <a:tr h="5876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SAST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Sonarqube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Checkmarx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Gitlab,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Полный спектр проверок стат. анализатором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65884"/>
                  </a:ext>
                </a:extLst>
              </a:tr>
              <a:tr h="3763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DAST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PTBB, ZAP,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Динамический анализ приложения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886793"/>
                  </a:ext>
                </a:extLst>
              </a:tr>
              <a:tr h="3763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Linters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hadolint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commitlint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nglint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Соответствие кода стандартам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08248"/>
                  </a:ext>
                </a:extLst>
              </a:tr>
              <a:tr h="3763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Secret check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gitleaks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trufflehog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Проверка на наличие секретов в коде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455386"/>
                  </a:ext>
                </a:extLst>
              </a:tr>
              <a:tr h="5876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SCA/OSA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Codescoring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grype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PTAI,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appScreener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depcheck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dep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Проверка на работу с «разрешенными» библиотеками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718087"/>
                  </a:ext>
                </a:extLst>
              </a:tr>
              <a:tr h="58769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Подпись артефактов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Cosign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Подпись артефактов для контроля неизменяемости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432351"/>
                  </a:ext>
                </a:extLst>
              </a:tr>
              <a:tr h="58769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Управление уязвимостями (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ASPM)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DefectDojo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AppSecHub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TronASOC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, CCR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Реестр уязвимостей и/или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quality gates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1473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644F3E3-FE2B-A2F3-3977-90AA82B1F6B1}"/>
              </a:ext>
            </a:extLst>
          </p:cNvPr>
          <p:cNvSpPr txBox="1"/>
          <p:nvPr/>
        </p:nvSpPr>
        <p:spPr>
          <a:xfrm>
            <a:off x="409195" y="4576782"/>
            <a:ext cx="5312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{ DAST } </a:t>
            </a:r>
            <a:r>
              <a:rPr lang="en-US" sz="1600" dirty="0">
                <a:solidFill>
                  <a:schemeClr val="bg1"/>
                </a:solidFill>
              </a:rPr>
              <a:t>– </a:t>
            </a:r>
            <a:r>
              <a:rPr lang="ru-RU" sz="1600" dirty="0">
                <a:solidFill>
                  <a:schemeClr val="bg1"/>
                </a:solidFill>
              </a:rPr>
              <a:t>запуск в </a:t>
            </a:r>
            <a:r>
              <a:rPr lang="en-US" sz="1600" dirty="0">
                <a:solidFill>
                  <a:schemeClr val="bg1"/>
                </a:solidFill>
              </a:rPr>
              <a:t>default </a:t>
            </a:r>
            <a:r>
              <a:rPr lang="ru-RU" sz="1600" dirty="0">
                <a:solidFill>
                  <a:schemeClr val="bg1"/>
                </a:solidFill>
              </a:rPr>
              <a:t>настройках прост, выгода – минимальна. Для полноценного внедрения/запуска необходима подготовка адресного корпуса тестов для конкретного сервиса. </a:t>
            </a:r>
            <a:r>
              <a:rPr lang="ru-RU" sz="1600" i="1" dirty="0">
                <a:solidFill>
                  <a:schemeClr val="bg1"/>
                </a:solidFill>
              </a:rPr>
              <a:t>Есть практики отказа от </a:t>
            </a:r>
            <a:r>
              <a:rPr lang="en-US" sz="1600" i="1" dirty="0">
                <a:solidFill>
                  <a:schemeClr val="bg1"/>
                </a:solidFill>
              </a:rPr>
              <a:t>SAST </a:t>
            </a:r>
            <a:r>
              <a:rPr lang="ru-RU" sz="1600" i="1" dirty="0">
                <a:solidFill>
                  <a:schemeClr val="bg1"/>
                </a:solidFill>
              </a:rPr>
              <a:t>и запуска </a:t>
            </a:r>
            <a:r>
              <a:rPr lang="en-US" sz="1600" i="1" dirty="0">
                <a:solidFill>
                  <a:schemeClr val="bg1"/>
                </a:solidFill>
              </a:rPr>
              <a:t>DAST </a:t>
            </a:r>
            <a:r>
              <a:rPr lang="ru-RU" sz="1600" i="1" dirty="0">
                <a:solidFill>
                  <a:schemeClr val="bg1"/>
                </a:solidFill>
              </a:rPr>
              <a:t>в первую очередь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DB79A-F092-3BA5-7022-387FC0DFAB6E}"/>
              </a:ext>
            </a:extLst>
          </p:cNvPr>
          <p:cNvSpPr txBox="1"/>
          <p:nvPr/>
        </p:nvSpPr>
        <p:spPr>
          <a:xfrm>
            <a:off x="6096000" y="4559060"/>
            <a:ext cx="5649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{ ASPM/ASOC } </a:t>
            </a:r>
            <a:r>
              <a:rPr lang="en-US" sz="1600" dirty="0">
                <a:solidFill>
                  <a:schemeClr val="bg1"/>
                </a:solidFill>
              </a:rPr>
              <a:t>– </a:t>
            </a:r>
            <a:r>
              <a:rPr lang="ru-RU" sz="1600" dirty="0">
                <a:solidFill>
                  <a:schemeClr val="bg1"/>
                </a:solidFill>
              </a:rPr>
              <a:t>требуется интеграция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с имеющимися сканерами безопасности, выстраивание процессов работы с уязвимостями, интеграция инструментов в </a:t>
            </a:r>
            <a:r>
              <a:rPr lang="en-US" sz="1600" dirty="0">
                <a:solidFill>
                  <a:schemeClr val="bg1"/>
                </a:solidFill>
              </a:rPr>
              <a:t>CI/CD</a:t>
            </a:r>
            <a:r>
              <a:rPr lang="ru-RU" sz="1600" dirty="0">
                <a:solidFill>
                  <a:schemeClr val="bg1"/>
                </a:solidFill>
              </a:rPr>
              <a:t>. Существенно повышает прозрачность, требует определенных усилий. Внедрение может занимать от 3 до 9 месяцев. </a:t>
            </a:r>
          </a:p>
        </p:txBody>
      </p:sp>
    </p:spTree>
    <p:extLst>
      <p:ext uri="{BB962C8B-B14F-4D97-AF65-F5344CB8AC3E}">
        <p14:creationId xmlns:p14="http://schemas.microsoft.com/office/powerpoint/2010/main" val="1177094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BB90FE-2741-4D3B-B2A8-3D449B950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13F12-AAF5-4ADF-9030-8D0F70C051B1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3A6569-9939-46E5-B46C-AA995216C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789" y="1332310"/>
            <a:ext cx="4046297" cy="4933100"/>
          </a:xfrm>
          <a:prstGeom prst="roundRect">
            <a:avLst>
              <a:gd name="adj" fmla="val 3356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AC1FBE-B316-4F77-A045-E525DCB568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473979"/>
            <a:ext cx="11125200" cy="20838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139927-8A49-4B6E-B592-FDA3C2003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6" t="-1" r="20306" b="109"/>
          <a:stretch/>
        </p:blipFill>
        <p:spPr>
          <a:xfrm>
            <a:off x="8041710" y="476250"/>
            <a:ext cx="1340284" cy="2081588"/>
          </a:xfrm>
          <a:custGeom>
            <a:avLst/>
            <a:gdLst>
              <a:gd name="connsiteX0" fmla="*/ 118483 w 1625282"/>
              <a:gd name="connsiteY0" fmla="*/ 0 h 2081588"/>
              <a:gd name="connsiteX1" fmla="*/ 1506799 w 1625282"/>
              <a:gd name="connsiteY1" fmla="*/ 0 h 2081588"/>
              <a:gd name="connsiteX2" fmla="*/ 1625282 w 1625282"/>
              <a:gd name="connsiteY2" fmla="*/ 118483 h 2081588"/>
              <a:gd name="connsiteX3" fmla="*/ 1625282 w 1625282"/>
              <a:gd name="connsiteY3" fmla="*/ 1963105 h 2081588"/>
              <a:gd name="connsiteX4" fmla="*/ 1506799 w 1625282"/>
              <a:gd name="connsiteY4" fmla="*/ 2081588 h 2081588"/>
              <a:gd name="connsiteX5" fmla="*/ 118483 w 1625282"/>
              <a:gd name="connsiteY5" fmla="*/ 2081588 h 2081588"/>
              <a:gd name="connsiteX6" fmla="*/ 0 w 1625282"/>
              <a:gd name="connsiteY6" fmla="*/ 1963105 h 2081588"/>
              <a:gd name="connsiteX7" fmla="*/ 0 w 1625282"/>
              <a:gd name="connsiteY7" fmla="*/ 118483 h 2081588"/>
              <a:gd name="connsiteX8" fmla="*/ 118483 w 1625282"/>
              <a:gd name="connsiteY8" fmla="*/ 0 h 2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82" h="2081588">
                <a:moveTo>
                  <a:pt x="118483" y="0"/>
                </a:moveTo>
                <a:lnTo>
                  <a:pt x="1506799" y="0"/>
                </a:lnTo>
                <a:cubicBezTo>
                  <a:pt x="1572235" y="0"/>
                  <a:pt x="1625282" y="53047"/>
                  <a:pt x="1625282" y="118483"/>
                </a:cubicBezTo>
                <a:lnTo>
                  <a:pt x="1625282" y="1963105"/>
                </a:lnTo>
                <a:cubicBezTo>
                  <a:pt x="1625282" y="2028541"/>
                  <a:pt x="1572235" y="2081588"/>
                  <a:pt x="1506799" y="2081588"/>
                </a:cubicBezTo>
                <a:lnTo>
                  <a:pt x="118483" y="2081588"/>
                </a:lnTo>
                <a:cubicBezTo>
                  <a:pt x="53047" y="2081588"/>
                  <a:pt x="0" y="2028541"/>
                  <a:pt x="0" y="1963105"/>
                </a:cubicBezTo>
                <a:lnTo>
                  <a:pt x="0" y="118483"/>
                </a:lnTo>
                <a:cubicBezTo>
                  <a:pt x="0" y="53047"/>
                  <a:pt x="53047" y="0"/>
                  <a:pt x="118483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D4985-0DA7-4A80-933A-F4AEDA844B94}"/>
              </a:ext>
            </a:extLst>
          </p:cNvPr>
          <p:cNvSpPr txBox="1"/>
          <p:nvPr/>
        </p:nvSpPr>
        <p:spPr>
          <a:xfrm>
            <a:off x="8052175" y="3173828"/>
            <a:ext cx="1535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INT/LOAD/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PreProd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окружения</a:t>
            </a:r>
          </a:p>
        </p:txBody>
      </p:sp>
    </p:spTree>
    <p:extLst>
      <p:ext uri="{BB962C8B-B14F-4D97-AF65-F5344CB8AC3E}">
        <p14:creationId xmlns:p14="http://schemas.microsoft.com/office/powerpoint/2010/main" val="115244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BB90FE-2741-4D3B-B2A8-3D449B950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13F12-AAF5-4ADF-9030-8D0F70C051B1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4AFB0-EEDA-4E05-A011-E20186800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2628086"/>
            <a:ext cx="7503886" cy="3717152"/>
          </a:xfrm>
          <a:prstGeom prst="roundRect">
            <a:avLst>
              <a:gd name="adj" fmla="val 3862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28B8BB-AA29-4BB4-911B-212DD7EA1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028" y="4582797"/>
            <a:ext cx="3484110" cy="1762441"/>
          </a:xfrm>
          <a:prstGeom prst="roundRect">
            <a:avLst>
              <a:gd name="adj" fmla="val 9560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09F4BE-ECA2-44F9-BF8B-C750B657BD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473979"/>
            <a:ext cx="11125200" cy="20838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49C1BF-B0EE-436C-95C5-4C119312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5" t="-1" r="-3" b="109"/>
          <a:stretch/>
        </p:blipFill>
        <p:spPr>
          <a:xfrm>
            <a:off x="9331890" y="476250"/>
            <a:ext cx="2309248" cy="2081588"/>
          </a:xfrm>
          <a:custGeom>
            <a:avLst/>
            <a:gdLst>
              <a:gd name="connsiteX0" fmla="*/ 118483 w 1625282"/>
              <a:gd name="connsiteY0" fmla="*/ 0 h 2081588"/>
              <a:gd name="connsiteX1" fmla="*/ 1506799 w 1625282"/>
              <a:gd name="connsiteY1" fmla="*/ 0 h 2081588"/>
              <a:gd name="connsiteX2" fmla="*/ 1625282 w 1625282"/>
              <a:gd name="connsiteY2" fmla="*/ 118483 h 2081588"/>
              <a:gd name="connsiteX3" fmla="*/ 1625282 w 1625282"/>
              <a:gd name="connsiteY3" fmla="*/ 1963105 h 2081588"/>
              <a:gd name="connsiteX4" fmla="*/ 1506799 w 1625282"/>
              <a:gd name="connsiteY4" fmla="*/ 2081588 h 2081588"/>
              <a:gd name="connsiteX5" fmla="*/ 118483 w 1625282"/>
              <a:gd name="connsiteY5" fmla="*/ 2081588 h 2081588"/>
              <a:gd name="connsiteX6" fmla="*/ 0 w 1625282"/>
              <a:gd name="connsiteY6" fmla="*/ 1963105 h 2081588"/>
              <a:gd name="connsiteX7" fmla="*/ 0 w 1625282"/>
              <a:gd name="connsiteY7" fmla="*/ 118483 h 2081588"/>
              <a:gd name="connsiteX8" fmla="*/ 118483 w 1625282"/>
              <a:gd name="connsiteY8" fmla="*/ 0 h 2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82" h="2081588">
                <a:moveTo>
                  <a:pt x="118483" y="0"/>
                </a:moveTo>
                <a:lnTo>
                  <a:pt x="1506799" y="0"/>
                </a:lnTo>
                <a:cubicBezTo>
                  <a:pt x="1572235" y="0"/>
                  <a:pt x="1625282" y="53047"/>
                  <a:pt x="1625282" y="118483"/>
                </a:cubicBezTo>
                <a:lnTo>
                  <a:pt x="1625282" y="1963105"/>
                </a:lnTo>
                <a:cubicBezTo>
                  <a:pt x="1625282" y="2028541"/>
                  <a:pt x="1572235" y="2081588"/>
                  <a:pt x="1506799" y="2081588"/>
                </a:cubicBezTo>
                <a:lnTo>
                  <a:pt x="118483" y="2081588"/>
                </a:lnTo>
                <a:cubicBezTo>
                  <a:pt x="53047" y="2081588"/>
                  <a:pt x="0" y="2028541"/>
                  <a:pt x="0" y="1963105"/>
                </a:cubicBezTo>
                <a:lnTo>
                  <a:pt x="0" y="118483"/>
                </a:lnTo>
                <a:cubicBezTo>
                  <a:pt x="0" y="53047"/>
                  <a:pt x="53047" y="0"/>
                  <a:pt x="118483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4C3B87-219A-4714-80B0-6D2E60AA921D}"/>
              </a:ext>
            </a:extLst>
          </p:cNvPr>
          <p:cNvSpPr txBox="1"/>
          <p:nvPr/>
        </p:nvSpPr>
        <p:spPr>
          <a:xfrm>
            <a:off x="9244199" y="3135625"/>
            <a:ext cx="153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PROD</a:t>
            </a:r>
            <a:r>
              <a:rPr lang="ru-RU" dirty="0">
                <a:solidFill>
                  <a:schemeClr val="bg1"/>
                </a:solidFill>
              </a:rPr>
              <a:t> окружение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91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F311EA5-5223-AD6F-D0EB-C0984B9C78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13F12-AAF5-4ADF-9030-8D0F70C051B1}" type="slidenum">
              <a:rPr lang="ru-RU" smtClean="0"/>
              <a:pPr/>
              <a:t>25</a:t>
            </a:fld>
            <a:endParaRPr lang="ru-RU" dirty="0"/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6C0431A1-04AE-46BA-AAD9-D6B7E05BFD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173990"/>
              </p:ext>
            </p:extLst>
          </p:nvPr>
        </p:nvGraphicFramePr>
        <p:xfrm>
          <a:off x="515938" y="476250"/>
          <a:ext cx="11125200" cy="2418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6862">
                  <a:extLst>
                    <a:ext uri="{9D8B030D-6E8A-4147-A177-3AD203B41FA5}">
                      <a16:colId xmlns:a16="http://schemas.microsoft.com/office/drawing/2014/main" val="542356463"/>
                    </a:ext>
                  </a:extLst>
                </a:gridCol>
                <a:gridCol w="5528338">
                  <a:extLst>
                    <a:ext uri="{9D8B030D-6E8A-4147-A177-3AD203B41FA5}">
                      <a16:colId xmlns:a16="http://schemas.microsoft.com/office/drawing/2014/main" val="3024257909"/>
                    </a:ext>
                  </a:extLst>
                </a:gridCol>
              </a:tblGrid>
              <a:tr h="568977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bg1"/>
                          </a:solidFill>
                          <a:latin typeface="+mn-lt"/>
                        </a:rPr>
                        <a:t>Класс инструментов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bg1"/>
                          </a:solidFill>
                          <a:latin typeface="+mn-lt"/>
                        </a:rPr>
                        <a:t>Инструменты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92672"/>
                  </a:ext>
                </a:extLst>
              </a:tr>
              <a:tr h="616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PT CS, KCS</a:t>
                      </a:r>
                      <a:endParaRPr kumimoji="0" lang="ru-RU" sz="1600" b="0" i="0" u="none" strike="noStrike" kern="1200" cap="none" spc="0" normalizeH="0" baseline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08248"/>
                  </a:ext>
                </a:extLst>
              </a:tr>
              <a:tr h="616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APIM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600" b="0" i="0" u="none" strike="noStrike" kern="1200" cap="none" spc="0" normalizeH="0" baseline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Gravitee</a:t>
                      </a:r>
                      <a:r>
                        <a:rPr kumimoji="0" lang="en-US" sz="1600" b="0" i="0" u="none" strike="noStrike" kern="1200" cap="none" spc="0" normalizeH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600" b="0" i="0" u="none" strike="noStrike" kern="1200" cap="none" spc="0" normalizeH="0" baseline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kong</a:t>
                      </a:r>
                      <a:endParaRPr kumimoji="0" lang="ru-RU" sz="1600" b="0" i="0" u="none" strike="noStrike" kern="1200" cap="none" spc="0" normalizeH="0" baseline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432351"/>
                  </a:ext>
                </a:extLst>
              </a:tr>
              <a:tr h="616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Secret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mgmt</a:t>
                      </a:r>
                      <a:endParaRPr kumimoji="0" lang="ru-RU" sz="1600" b="0" i="0" u="none" strike="noStrike" kern="1200" cap="none" spc="0" normalizeH="0" baseline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600" b="0" i="0" u="none" strike="noStrike" kern="1200" cap="none" spc="0" normalizeH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Vault, consul</a:t>
                      </a:r>
                      <a:endParaRPr kumimoji="0" lang="ru-RU" sz="1600" b="0" i="0" u="none" strike="noStrike" kern="1200" cap="none" spc="0" normalizeH="0" baseline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  <a:lumOff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4799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0C478DD-A651-011D-DE56-F42FEB26B2E2}"/>
              </a:ext>
            </a:extLst>
          </p:cNvPr>
          <p:cNvSpPr txBox="1"/>
          <p:nvPr/>
        </p:nvSpPr>
        <p:spPr>
          <a:xfrm>
            <a:off x="411947" y="3373709"/>
            <a:ext cx="4570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{ Container security </a:t>
            </a:r>
            <a:r>
              <a:rPr lang="ru-RU" sz="1600" dirty="0">
                <a:solidFill>
                  <a:schemeClr val="accent3"/>
                </a:solidFill>
              </a:rPr>
              <a:t>и </a:t>
            </a:r>
            <a:r>
              <a:rPr lang="en-US" sz="1600" dirty="0">
                <a:solidFill>
                  <a:schemeClr val="accent3"/>
                </a:solidFill>
              </a:rPr>
              <a:t>APIM } </a:t>
            </a:r>
            <a:r>
              <a:rPr lang="ru-RU" sz="1600" dirty="0">
                <a:solidFill>
                  <a:schemeClr val="bg1"/>
                </a:solidFill>
              </a:rPr>
              <a:t>- относятся скорей к средствам дополнительной защиты, могут быть внедрены параллельно с другими инструментами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489AF-D3D5-6691-7DD6-669546D7AE53}"/>
              </a:ext>
            </a:extLst>
          </p:cNvPr>
          <p:cNvSpPr txBox="1"/>
          <p:nvPr/>
        </p:nvSpPr>
        <p:spPr>
          <a:xfrm>
            <a:off x="6096000" y="3373709"/>
            <a:ext cx="5243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{ Secret management } </a:t>
            </a:r>
            <a:r>
              <a:rPr lang="en-US" sz="1600" dirty="0">
                <a:solidFill>
                  <a:schemeClr val="bg1"/>
                </a:solidFill>
              </a:rPr>
              <a:t>– </a:t>
            </a:r>
            <a:r>
              <a:rPr lang="ru-RU" sz="1600" dirty="0">
                <a:solidFill>
                  <a:schemeClr val="bg1"/>
                </a:solidFill>
              </a:rPr>
              <a:t>возможен быстрый запуск в пределах организации, потребует проработки технических и организационных моментов в части доставки секретов в конечное приложение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и разграничения доступа к хранимым секретам.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Инструмент первого выбора.</a:t>
            </a:r>
          </a:p>
        </p:txBody>
      </p:sp>
    </p:spTree>
    <p:extLst>
      <p:ext uri="{BB962C8B-B14F-4D97-AF65-F5344CB8AC3E}">
        <p14:creationId xmlns:p14="http://schemas.microsoft.com/office/powerpoint/2010/main" val="1091423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25FACA-1ABF-4B2A-A9B3-E5B74954E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13F12-AAF5-4ADF-9030-8D0F70C051B1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86BECFD-B15E-4020-9BF2-EF307A08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15416" y="3156743"/>
            <a:ext cx="5407226" cy="544514"/>
          </a:xfrm>
        </p:spPr>
        <p:txBody>
          <a:bodyPr/>
          <a:lstStyle/>
          <a:p>
            <a:pPr algn="ctr"/>
            <a:r>
              <a:rPr lang="ru-RU" dirty="0"/>
              <a:t>Инструменты</a:t>
            </a:r>
            <a:r>
              <a:rPr lang="ru-RU" spc="80" dirty="0"/>
              <a:t> </a:t>
            </a:r>
            <a:r>
              <a:rPr lang="en-US" spc="-10" dirty="0" err="1"/>
              <a:t>DevSecOps</a:t>
            </a:r>
            <a:endParaRPr lang="ru-RU" dirty="0"/>
          </a:p>
        </p:txBody>
      </p:sp>
      <p:pic>
        <p:nvPicPr>
          <p:cNvPr id="8" name="Рисунок 7" descr="Изображение выглядит как текст, Шрифт, снимок экрана, круг&#10;&#10;Автоматически созданное описание">
            <a:extLst>
              <a:ext uri="{FF2B5EF4-FFF2-40B4-BE49-F238E27FC236}">
                <a16:creationId xmlns:a16="http://schemas.microsoft.com/office/drawing/2014/main" id="{A2F64066-1D7C-E5B1-E08A-CFB9EBF267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355" y="151951"/>
            <a:ext cx="405376" cy="4053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20" y="204126"/>
            <a:ext cx="1286792" cy="30883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452414" y="431056"/>
            <a:ext cx="9460498" cy="5995887"/>
            <a:chOff x="1460500" y="382784"/>
            <a:chExt cx="9460498" cy="5995887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460500" y="382784"/>
              <a:ext cx="9460498" cy="5995887"/>
              <a:chOff x="1460500" y="382784"/>
              <a:chExt cx="9460498" cy="5995887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4FEF3FF5-9443-4BE9-AEC8-A1F6B4AD8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0500" y="382784"/>
                <a:ext cx="9460498" cy="5995887"/>
              </a:xfrm>
              <a:prstGeom prst="rect">
                <a:avLst/>
              </a:prstGeom>
              <a:noFill/>
            </p:spPr>
          </p:pic>
          <p:sp>
            <p:nvSpPr>
              <p:cNvPr id="4" name="Прямоугольник 3"/>
              <p:cNvSpPr/>
              <p:nvPr/>
            </p:nvSpPr>
            <p:spPr>
              <a:xfrm>
                <a:off x="1758043" y="4435928"/>
                <a:ext cx="399143" cy="961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703492" y="4399369"/>
              <a:ext cx="46358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solidFill>
                    <a:schemeClr val="bg1"/>
                  </a:solidFill>
                  <a:latin typeface="Onest Medium" pitchFamily="2" charset="0"/>
                </a:rPr>
                <a:t>coverage</a:t>
              </a:r>
              <a:endParaRPr lang="ru-RU" sz="500" dirty="0">
                <a:solidFill>
                  <a:schemeClr val="bg1"/>
                </a:solidFill>
                <a:latin typeface="Onest Medium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410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0ABF72-C190-4A78-94FD-3106913C7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62921-C519-A6BF-F605-223309F6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7" y="383557"/>
            <a:ext cx="11125200" cy="738589"/>
          </a:xfrm>
        </p:spPr>
        <p:txBody>
          <a:bodyPr/>
          <a:lstStyle/>
          <a:p>
            <a:r>
              <a:rPr lang="ru-RU" sz="4000" dirty="0"/>
              <a:t>Опыт внедрения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E54C32-97FC-13EE-C7E4-396F77C380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738" y="1501485"/>
            <a:ext cx="5580062" cy="450403"/>
          </a:xfrm>
        </p:spPr>
        <p:txBody>
          <a:bodyPr>
            <a:normAutofit/>
          </a:bodyPr>
          <a:lstStyle/>
          <a:p>
            <a:r>
              <a:rPr lang="ru-RU" dirty="0" err="1"/>
              <a:t>Финтех</a:t>
            </a:r>
            <a:endParaRPr lang="en-US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1F5AB3C-E30B-67E0-4BEC-36771FF61D17}"/>
              </a:ext>
            </a:extLst>
          </p:cNvPr>
          <p:cNvSpPr txBox="1">
            <a:spLocks/>
          </p:cNvSpPr>
          <p:nvPr/>
        </p:nvSpPr>
        <p:spPr>
          <a:xfrm>
            <a:off x="6096000" y="1501485"/>
            <a:ext cx="5580062" cy="450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Финтех</a:t>
            </a:r>
            <a:endParaRPr lang="en-US" dirty="0"/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C1727-76F4-4182-ACD4-D16DFD1BE617}"/>
              </a:ext>
            </a:extLst>
          </p:cNvPr>
          <p:cNvSpPr txBox="1"/>
          <p:nvPr/>
        </p:nvSpPr>
        <p:spPr>
          <a:xfrm>
            <a:off x="401636" y="2040659"/>
            <a:ext cx="542766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Code coverage + linters – 3-6 </a:t>
            </a:r>
            <a:r>
              <a:rPr lang="ru-RU" dirty="0">
                <a:solidFill>
                  <a:schemeClr val="bg1"/>
                </a:solidFill>
              </a:rPr>
              <a:t>месяцев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продолжается адаптация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SAST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en-US" dirty="0">
                <a:solidFill>
                  <a:schemeClr val="bg1"/>
                </a:solidFill>
              </a:rPr>
              <a:t>pipeline </a:t>
            </a:r>
            <a:r>
              <a:rPr lang="ru-RU" dirty="0">
                <a:solidFill>
                  <a:schemeClr val="bg1"/>
                </a:solidFill>
              </a:rPr>
              <a:t>с простыми </a:t>
            </a:r>
            <a:r>
              <a:rPr lang="en-US" dirty="0">
                <a:solidFill>
                  <a:schemeClr val="bg1"/>
                </a:solidFill>
              </a:rPr>
              <a:t>QG – 1 </a:t>
            </a:r>
            <a:r>
              <a:rPr lang="ru-RU" dirty="0">
                <a:solidFill>
                  <a:schemeClr val="bg1"/>
                </a:solidFill>
              </a:rPr>
              <a:t>месяц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SCA/OSA </a:t>
            </a:r>
            <a:r>
              <a:rPr lang="ru-RU" dirty="0">
                <a:solidFill>
                  <a:schemeClr val="bg1"/>
                </a:solidFill>
              </a:rPr>
              <a:t>с интеграцией в </a:t>
            </a:r>
            <a:r>
              <a:rPr lang="ru-RU" dirty="0" err="1">
                <a:solidFill>
                  <a:schemeClr val="bg1"/>
                </a:solidFill>
              </a:rPr>
              <a:t>репо</a:t>
            </a:r>
            <a:r>
              <a:rPr lang="ru-RU" dirty="0">
                <a:solidFill>
                  <a:schemeClr val="bg1"/>
                </a:solidFill>
              </a:rPr>
              <a:t> + интеграцией в </a:t>
            </a:r>
            <a:r>
              <a:rPr lang="en-US" dirty="0">
                <a:solidFill>
                  <a:schemeClr val="bg1"/>
                </a:solidFill>
              </a:rPr>
              <a:t>pipeline </a:t>
            </a:r>
            <a:r>
              <a:rPr lang="ru-RU" dirty="0">
                <a:solidFill>
                  <a:schemeClr val="bg1"/>
                </a:solidFill>
              </a:rPr>
              <a:t>с простыми </a:t>
            </a:r>
            <a:r>
              <a:rPr lang="en-US" dirty="0">
                <a:solidFill>
                  <a:schemeClr val="bg1"/>
                </a:solidFill>
              </a:rPr>
              <a:t>QG –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6-9 </a:t>
            </a:r>
            <a:r>
              <a:rPr lang="ru-RU" dirty="0">
                <a:solidFill>
                  <a:schemeClr val="bg1"/>
                </a:solidFill>
              </a:rPr>
              <a:t>месяцев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ASPM c QG + </a:t>
            </a:r>
            <a:r>
              <a:rPr lang="ru-RU" dirty="0">
                <a:solidFill>
                  <a:schemeClr val="bg1"/>
                </a:solidFill>
              </a:rPr>
              <a:t>перевод интеграций под </a:t>
            </a:r>
            <a:r>
              <a:rPr lang="en-US" dirty="0">
                <a:solidFill>
                  <a:schemeClr val="bg1"/>
                </a:solidFill>
              </a:rPr>
              <a:t>ASPM – 3 </a:t>
            </a:r>
            <a:r>
              <a:rPr lang="ru-RU" dirty="0">
                <a:solidFill>
                  <a:schemeClr val="bg1"/>
                </a:solidFill>
              </a:rPr>
              <a:t>месяца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DAST – </a:t>
            </a:r>
            <a:r>
              <a:rPr lang="ru-RU" dirty="0">
                <a:solidFill>
                  <a:schemeClr val="bg1"/>
                </a:solidFill>
              </a:rPr>
              <a:t>в процессе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C1C50-FD73-4AFB-8CFF-F6D8056AF41C}"/>
              </a:ext>
            </a:extLst>
          </p:cNvPr>
          <p:cNvSpPr txBox="1"/>
          <p:nvPr/>
        </p:nvSpPr>
        <p:spPr>
          <a:xfrm>
            <a:off x="6096000" y="2040659"/>
            <a:ext cx="51720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SCA – 6 </a:t>
            </a:r>
            <a:r>
              <a:rPr lang="ru-RU" dirty="0">
                <a:solidFill>
                  <a:schemeClr val="bg1"/>
                </a:solidFill>
              </a:rPr>
              <a:t>месяцев</a:t>
            </a:r>
          </a:p>
          <a:p>
            <a:pPr marL="342900" indent="-3429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SAST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en-US" dirty="0">
                <a:solidFill>
                  <a:schemeClr val="bg1"/>
                </a:solidFill>
              </a:rPr>
              <a:t>pipeline – 3 </a:t>
            </a:r>
            <a:r>
              <a:rPr lang="ru-RU" dirty="0">
                <a:solidFill>
                  <a:schemeClr val="bg1"/>
                </a:solidFill>
              </a:rPr>
              <a:t>месяца</a:t>
            </a:r>
          </a:p>
          <a:p>
            <a:pPr marL="342900" indent="-3429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SAST </a:t>
            </a:r>
            <a:r>
              <a:rPr lang="ru-RU" dirty="0">
                <a:solidFill>
                  <a:schemeClr val="bg1"/>
                </a:solidFill>
              </a:rPr>
              <a:t>ручной (</a:t>
            </a:r>
            <a:r>
              <a:rPr lang="ru-RU" dirty="0" err="1">
                <a:solidFill>
                  <a:schemeClr val="bg1"/>
                </a:solidFill>
              </a:rPr>
              <a:t>доп</a:t>
            </a:r>
            <a:r>
              <a:rPr lang="ru-RU" dirty="0">
                <a:solidFill>
                  <a:schemeClr val="bg1"/>
                </a:solidFill>
              </a:rPr>
              <a:t> инструмент) – 3 месяца</a:t>
            </a:r>
          </a:p>
        </p:txBody>
      </p:sp>
    </p:spTree>
    <p:extLst>
      <p:ext uri="{BB962C8B-B14F-4D97-AF65-F5344CB8AC3E}">
        <p14:creationId xmlns:p14="http://schemas.microsoft.com/office/powerpoint/2010/main" val="3114467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0ABF72-C190-4A78-94FD-3106913C7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E54C32-97FC-13EE-C7E4-396F77C380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637" y="1531802"/>
            <a:ext cx="5580062" cy="4212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err="1"/>
              <a:t>Финтех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SCA – 1 </a:t>
            </a:r>
            <a:r>
              <a:rPr lang="ru-RU" sz="1800" dirty="0"/>
              <a:t>год с </a:t>
            </a:r>
            <a:r>
              <a:rPr lang="ru-RU" sz="1800" dirty="0" err="1"/>
              <a:t>кастомизацией</a:t>
            </a:r>
            <a:r>
              <a:rPr lang="ru-RU" sz="1800" dirty="0"/>
              <a:t> инструмента</a:t>
            </a:r>
            <a:r>
              <a:rPr lang="en-US" sz="1800" dirty="0"/>
              <a:t>;</a:t>
            </a:r>
            <a:endParaRPr lang="ru-RU" sz="1800" dirty="0"/>
          </a:p>
          <a:p>
            <a:pPr marL="0" indent="0">
              <a:buNone/>
            </a:pPr>
            <a:r>
              <a:rPr lang="en-US" sz="1800" dirty="0"/>
              <a:t>SAST </a:t>
            </a:r>
            <a:r>
              <a:rPr lang="ru-RU" sz="1800" dirty="0"/>
              <a:t>в </a:t>
            </a:r>
            <a:r>
              <a:rPr lang="en-US" sz="1800" dirty="0"/>
              <a:t>pipeline </a:t>
            </a:r>
            <a:r>
              <a:rPr lang="ru-RU" sz="1800" dirty="0"/>
              <a:t>– 1 года</a:t>
            </a:r>
            <a:r>
              <a:rPr lang="en-US" sz="1800" dirty="0"/>
              <a:t>;</a:t>
            </a:r>
            <a:endParaRPr lang="ru-RU" sz="1800" dirty="0"/>
          </a:p>
          <a:p>
            <a:pPr marL="0" indent="0">
              <a:buNone/>
            </a:pPr>
            <a:r>
              <a:rPr lang="en-US" sz="1800" dirty="0"/>
              <a:t>DAST – </a:t>
            </a:r>
            <a:r>
              <a:rPr lang="ru-RU" sz="1800" dirty="0"/>
              <a:t>по запросу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1F5AB3C-E30B-67E0-4BEC-36771FF61D17}"/>
              </a:ext>
            </a:extLst>
          </p:cNvPr>
          <p:cNvSpPr txBox="1">
            <a:spLocks/>
          </p:cNvSpPr>
          <p:nvPr/>
        </p:nvSpPr>
        <p:spPr>
          <a:xfrm>
            <a:off x="6061076" y="1531802"/>
            <a:ext cx="5580062" cy="421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</a:pPr>
            <a:r>
              <a:rPr lang="ru-RU" sz="1800" dirty="0" err="1"/>
              <a:t>Финтех</a:t>
            </a:r>
            <a:r>
              <a:rPr lang="en-US" sz="1800" dirty="0"/>
              <a:t> – 2,5 </a:t>
            </a:r>
            <a:r>
              <a:rPr lang="ru-RU" sz="1800" dirty="0"/>
              <a:t>года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SAST – 6 </a:t>
            </a:r>
            <a:r>
              <a:rPr lang="ru-RU" sz="1800" dirty="0" err="1"/>
              <a:t>мес</a:t>
            </a:r>
            <a:r>
              <a:rPr lang="en-US" sz="1800" dirty="0"/>
              <a:t>;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ASOC/ASPM;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SCA</a:t>
            </a:r>
            <a:r>
              <a:rPr lang="ru-RU" sz="1800" dirty="0"/>
              <a:t> – 6 </a:t>
            </a:r>
            <a:r>
              <a:rPr lang="ru-RU" sz="1800" dirty="0" err="1"/>
              <a:t>мес</a:t>
            </a:r>
            <a:r>
              <a:rPr lang="en-US" sz="1800" dirty="0"/>
              <a:t>;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DAST</a:t>
            </a:r>
            <a:r>
              <a:rPr lang="ru-RU" sz="1800" dirty="0"/>
              <a:t> – </a:t>
            </a:r>
            <a:r>
              <a:rPr lang="en-US" sz="1800" dirty="0"/>
              <a:t>in progress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2C62921-C519-A6BF-F605-223309F6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7" y="383557"/>
            <a:ext cx="11125200" cy="738589"/>
          </a:xfrm>
        </p:spPr>
        <p:txBody>
          <a:bodyPr/>
          <a:lstStyle/>
          <a:p>
            <a:r>
              <a:rPr lang="ru-RU" sz="4000" dirty="0"/>
              <a:t>Опыт внедрения</a:t>
            </a:r>
          </a:p>
        </p:txBody>
      </p:sp>
    </p:spTree>
    <p:extLst>
      <p:ext uri="{BB962C8B-B14F-4D97-AF65-F5344CB8AC3E}">
        <p14:creationId xmlns:p14="http://schemas.microsoft.com/office/powerpoint/2010/main" val="1272020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7591D2F-B85B-D52D-9E4C-685D6079BF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13F12-AAF5-4ADF-9030-8D0F70C051B1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143F2AB-D422-E9ED-2CC7-DA953A4A618D}"/>
              </a:ext>
            </a:extLst>
          </p:cNvPr>
          <p:cNvSpPr txBox="1">
            <a:spLocks/>
          </p:cNvSpPr>
          <p:nvPr/>
        </p:nvSpPr>
        <p:spPr>
          <a:xfrm>
            <a:off x="401637" y="1481285"/>
            <a:ext cx="5580062" cy="421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</a:pPr>
            <a:r>
              <a:rPr lang="en-US" sz="1800" dirty="0" err="1"/>
              <a:t>Highload</a:t>
            </a:r>
            <a:r>
              <a:rPr lang="en-US" sz="1800" dirty="0"/>
              <a:t> – 3 </a:t>
            </a:r>
            <a:r>
              <a:rPr lang="ru-RU" sz="1800" dirty="0"/>
              <a:t>года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Формализация процессов – 1 месяц</a:t>
            </a:r>
            <a:r>
              <a:rPr lang="en-US" sz="1800" dirty="0"/>
              <a:t>;</a:t>
            </a: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Обучение команд – 1 месяц</a:t>
            </a:r>
            <a:r>
              <a:rPr lang="en-US" sz="1800" dirty="0"/>
              <a:t>;</a:t>
            </a: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Настройка </a:t>
            </a:r>
            <a:r>
              <a:rPr lang="en-US" sz="1800" dirty="0"/>
              <a:t>CI/CD</a:t>
            </a:r>
            <a:r>
              <a:rPr lang="ru-RU" sz="1800" dirty="0"/>
              <a:t>, окружений, и</a:t>
            </a:r>
            <a:r>
              <a:rPr lang="en-US" sz="1800" dirty="0"/>
              <a:t> </a:t>
            </a:r>
            <a:r>
              <a:rPr lang="ru-RU" sz="1800" dirty="0"/>
              <a:t>т</a:t>
            </a:r>
            <a:r>
              <a:rPr lang="en-US" sz="1800" dirty="0"/>
              <a:t>.</a:t>
            </a:r>
            <a:r>
              <a:rPr lang="ru-RU" sz="1800" dirty="0"/>
              <a:t>д</a:t>
            </a:r>
            <a:r>
              <a:rPr lang="en-US" sz="1800" dirty="0"/>
              <a:t>.,</a:t>
            </a: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Отказ от устаревших </a:t>
            </a:r>
            <a:r>
              <a:rPr lang="ru-RU" sz="1800" dirty="0" err="1"/>
              <a:t>технологийж</a:t>
            </a:r>
            <a:r>
              <a:rPr lang="en-US" sz="1800" dirty="0"/>
              <a:t>;</a:t>
            </a: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SAST </a:t>
            </a:r>
            <a:r>
              <a:rPr lang="ru-RU" sz="1800" dirty="0"/>
              <a:t>– легкий и тяжелы</a:t>
            </a:r>
            <a:r>
              <a:rPr lang="en-US" sz="1800" dirty="0"/>
              <a:t>;</a:t>
            </a: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Linters;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64941B6-94CF-DC2A-CD08-8226EE2CF989}"/>
              </a:ext>
            </a:extLst>
          </p:cNvPr>
          <p:cNvSpPr txBox="1">
            <a:spLocks/>
          </p:cNvSpPr>
          <p:nvPr/>
        </p:nvSpPr>
        <p:spPr>
          <a:xfrm>
            <a:off x="6111522" y="2263923"/>
            <a:ext cx="5415315" cy="2860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SCA/OSA;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Метрики и </a:t>
            </a:r>
            <a:r>
              <a:rPr lang="en-US" sz="1800" dirty="0"/>
              <a:t>QG;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800" dirty="0" err="1"/>
              <a:t>Санитайзеры</a:t>
            </a:r>
            <a:r>
              <a:rPr lang="en-US" sz="1800" dirty="0"/>
              <a:t>;</a:t>
            </a: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Управление поверхностью атаки</a:t>
            </a:r>
            <a:r>
              <a:rPr lang="en-US" sz="1800" dirty="0"/>
              <a:t>;</a:t>
            </a:r>
            <a:endParaRPr lang="ru-RU" sz="18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Fuzzing;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Concolic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2C62921-C519-A6BF-F605-223309F6FC2D}"/>
              </a:ext>
            </a:extLst>
          </p:cNvPr>
          <p:cNvSpPr txBox="1">
            <a:spLocks/>
          </p:cNvSpPr>
          <p:nvPr/>
        </p:nvSpPr>
        <p:spPr>
          <a:xfrm>
            <a:off x="401637" y="383557"/>
            <a:ext cx="11125200" cy="7385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/>
              <a:t>Опыт внедрения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92189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E2484B0-0EC0-4B70-9D2D-ED1914C9047E}"/>
              </a:ext>
            </a:extLst>
          </p:cNvPr>
          <p:cNvSpPr/>
          <p:nvPr/>
        </p:nvSpPr>
        <p:spPr>
          <a:xfrm>
            <a:off x="515938" y="4029394"/>
            <a:ext cx="11116011" cy="2315844"/>
          </a:xfrm>
          <a:prstGeom prst="roundRect">
            <a:avLst>
              <a:gd name="adj" fmla="val 5386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1B654C-471C-B9BC-4064-D21B24D71415}"/>
              </a:ext>
            </a:extLst>
          </p:cNvPr>
          <p:cNvSpPr/>
          <p:nvPr/>
        </p:nvSpPr>
        <p:spPr>
          <a:xfrm>
            <a:off x="-12699" y="337015"/>
            <a:ext cx="6317468" cy="781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352EF-A701-AFDD-ED2E-589AF23C66B9}"/>
              </a:ext>
            </a:extLst>
          </p:cNvPr>
          <p:cNvSpPr txBox="1"/>
          <p:nvPr/>
        </p:nvSpPr>
        <p:spPr>
          <a:xfrm>
            <a:off x="390330" y="341476"/>
            <a:ext cx="49199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Onest Medium" pitchFamily="2" charset="0"/>
                <a:cs typeface="Arial" panose="020B0604020202020204" pitchFamily="34" charset="0"/>
              </a:rPr>
              <a:t>Сообщество </a:t>
            </a:r>
            <a:r>
              <a:rPr lang="en-US" sz="4000" dirty="0" err="1">
                <a:solidFill>
                  <a:schemeClr val="bg1"/>
                </a:solidFill>
                <a:latin typeface="Onest Medium" pitchFamily="2" charset="0"/>
                <a:cs typeface="Arial" panose="020B0604020202020204" pitchFamily="34" charset="0"/>
              </a:rPr>
              <a:t>FinDevSecOps</a:t>
            </a:r>
            <a:endParaRPr lang="ru-RU" sz="4000" dirty="0">
              <a:solidFill>
                <a:schemeClr val="bg1"/>
              </a:solidFill>
              <a:latin typeface="Onest Medium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0A28C-B47F-9DB8-C366-7932AA59D6DB}"/>
              </a:ext>
            </a:extLst>
          </p:cNvPr>
          <p:cNvSpPr txBox="1"/>
          <p:nvPr/>
        </p:nvSpPr>
        <p:spPr>
          <a:xfrm>
            <a:off x="6096000" y="1147658"/>
            <a:ext cx="1911296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fontAlgn="t"/>
            <a:r>
              <a:rPr lang="en-US" sz="2400" kern="1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{ </a:t>
            </a:r>
            <a:r>
              <a:rPr lang="ru-RU" sz="2400" kern="1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Миссия</a:t>
            </a:r>
            <a:r>
              <a:rPr lang="en-US" sz="2400" kern="1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}</a:t>
            </a:r>
            <a:endParaRPr lang="ru-RU" sz="2400" kern="100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7F2531-72D1-CA71-BE9C-E3E411216692}"/>
              </a:ext>
            </a:extLst>
          </p:cNvPr>
          <p:cNvSpPr txBox="1"/>
          <p:nvPr/>
        </p:nvSpPr>
        <p:spPr>
          <a:xfrm>
            <a:off x="6080032" y="1642075"/>
            <a:ext cx="1238262" cy="5539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fontAlgn="t"/>
            <a:r>
              <a:rPr lang="ru-RU" sz="3600" b="1" kern="1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01B461-0EE6-E5B7-7CDB-F23868BEB726}"/>
              </a:ext>
            </a:extLst>
          </p:cNvPr>
          <p:cNvSpPr txBox="1"/>
          <p:nvPr/>
        </p:nvSpPr>
        <p:spPr>
          <a:xfrm>
            <a:off x="6096097" y="2971188"/>
            <a:ext cx="1042521" cy="5539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fontAlgn="t"/>
            <a:r>
              <a:rPr lang="ru-RU" sz="3600" b="1" kern="1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046219-2FF9-D3D2-B73B-8C9A749AA3DE}"/>
              </a:ext>
            </a:extLst>
          </p:cNvPr>
          <p:cNvSpPr txBox="1"/>
          <p:nvPr/>
        </p:nvSpPr>
        <p:spPr>
          <a:xfrm>
            <a:off x="7204052" y="1671001"/>
            <a:ext cx="1389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дата основания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FDA733-1EF5-37B0-6FA4-A18B50E5839E}"/>
              </a:ext>
            </a:extLst>
          </p:cNvPr>
          <p:cNvSpPr txBox="1"/>
          <p:nvPr/>
        </p:nvSpPr>
        <p:spPr>
          <a:xfrm>
            <a:off x="6096000" y="2297141"/>
            <a:ext cx="1288880" cy="5539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fontAlgn="t"/>
            <a:r>
              <a:rPr lang="en-US" sz="3600" b="1" kern="1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r>
              <a:rPr lang="ru-RU" sz="3600" b="1" kern="1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A2BCEE0-5EFB-0711-E896-5A6132C963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4379" y="5003141"/>
            <a:ext cx="1240256" cy="360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09CA9E7-E240-94AE-2670-CC5A4556E9C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01667" y="4946502"/>
            <a:ext cx="677843" cy="44836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E24509F-3BED-F1D9-0CC8-339D960DA0F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6007" y="4227366"/>
            <a:ext cx="1939793" cy="32506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A853BBB-4D24-A76B-88CA-782AA9A3DD89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517" y="4230787"/>
            <a:ext cx="1437128" cy="36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1A54F11-E9F3-E63A-1064-93DF0F1FAE4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59092" y="4263729"/>
            <a:ext cx="1347057" cy="27152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9F72D38-E58B-F660-7E13-FB30850FAEA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72717" y="4235234"/>
            <a:ext cx="1489106" cy="32498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3171646-30FE-AE80-2534-1F83964DE613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83677" y="4949819"/>
            <a:ext cx="618335" cy="44504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A8C89DE-5FDC-9980-652C-68EE4311DEDF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70000" contrast="-70000"/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521431" y="4227366"/>
            <a:ext cx="1251822" cy="360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4AD74A8-A2B1-CD58-580C-BDC00560A8F8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 bright="70000" contrast="-70000"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48520" y="5704212"/>
            <a:ext cx="1305999" cy="36554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6939D14-34D2-5EAB-E081-B13205EC1FE0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 bright="70000" contrast="-70000"/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05517" y="5789458"/>
            <a:ext cx="1844314" cy="216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E1241C2-1449-8BAE-4B54-3C39F14D649B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217887" y="4964532"/>
            <a:ext cx="1208606" cy="43033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FDCA72-616F-DE53-D9B4-28AD0AD3C0FF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 bright="70000" contrast="-70000"/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205614" y="4956943"/>
            <a:ext cx="437925" cy="43792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B1EAB46-04B9-E78A-6F21-859E3D004013}"/>
              </a:ext>
            </a:extLst>
          </p:cNvPr>
          <p:cNvPicPr>
            <a:picLocks noChangeAspect="1"/>
          </p:cNvPicPr>
          <p:nvPr/>
        </p:nvPicPr>
        <p:blipFill>
          <a:blip r:embed="rId27">
            <a:lum bright="70000" contrast="-70000"/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854783" y="5762084"/>
            <a:ext cx="1293768" cy="30275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C854E66-256C-7D66-156B-F07544D49B36}"/>
              </a:ext>
            </a:extLst>
          </p:cNvPr>
          <p:cNvPicPr>
            <a:picLocks noChangeAspect="1"/>
          </p:cNvPicPr>
          <p:nvPr/>
        </p:nvPicPr>
        <p:blipFill>
          <a:blip r:embed="rId29">
            <a:lum bright="70000" contrast="-70000"/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424577" y="4200219"/>
            <a:ext cx="995738" cy="360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15D86AE-1AAF-B1F5-2AD1-897494FCF770}"/>
              </a:ext>
            </a:extLst>
          </p:cNvPr>
          <p:cNvPicPr>
            <a:picLocks noChangeAspect="1"/>
          </p:cNvPicPr>
          <p:nvPr/>
        </p:nvPicPr>
        <p:blipFill>
          <a:blip r:embed="rId31">
            <a:lum bright="70000" contrast="-70000"/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84730" y="4964532"/>
            <a:ext cx="805400" cy="43033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947343-4CD2-54C2-AFC7-CD54B45404FD}"/>
              </a:ext>
            </a:extLst>
          </p:cNvPr>
          <p:cNvPicPr>
            <a:picLocks noChangeAspect="1"/>
          </p:cNvPicPr>
          <p:nvPr/>
        </p:nvPicPr>
        <p:blipFill>
          <a:blip r:embed="rId33">
            <a:lum bright="70000" contrast="-70000"/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484700" y="5804466"/>
            <a:ext cx="1554840" cy="21108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7856C5B-4043-46A1-23AD-EEFA3A1BBCF3}"/>
              </a:ext>
            </a:extLst>
          </p:cNvPr>
          <p:cNvPicPr>
            <a:picLocks noChangeAspect="1"/>
          </p:cNvPicPr>
          <p:nvPr/>
        </p:nvPicPr>
        <p:blipFill>
          <a:blip r:embed="rId35">
            <a:lum bright="70000" contrast="-70000"/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898663" y="5771220"/>
            <a:ext cx="1148109" cy="266007"/>
          </a:xfrm>
          <a:prstGeom prst="rect">
            <a:avLst/>
          </a:prstGeom>
        </p:spPr>
      </p:pic>
      <p:pic>
        <p:nvPicPr>
          <p:cNvPr id="59" name="object 10">
            <a:extLst>
              <a:ext uri="{FF2B5EF4-FFF2-40B4-BE49-F238E27FC236}">
                <a16:creationId xmlns:a16="http://schemas.microsoft.com/office/drawing/2014/main" id="{82EEBC69-721D-3B1C-840D-F961CFF36F2A}"/>
              </a:ext>
            </a:extLst>
          </p:cNvPr>
          <p:cNvPicPr/>
          <p:nvPr/>
        </p:nvPicPr>
        <p:blipFill>
          <a:blip r:embed="rId3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54000" contrast="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8321" y="5789458"/>
            <a:ext cx="1160321" cy="22953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76BE7FF-B823-4CE4-ABA7-6DD1BFAF3068}"/>
              </a:ext>
            </a:extLst>
          </p:cNvPr>
          <p:cNvSpPr txBox="1"/>
          <p:nvPr/>
        </p:nvSpPr>
        <p:spPr>
          <a:xfrm>
            <a:off x="426620" y="1933309"/>
            <a:ext cx="41397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bg1"/>
                </a:solidFill>
              </a:rPr>
              <a:t>Достижение синергетического эффекта от </a:t>
            </a:r>
            <a:r>
              <a:rPr lang="ru-RU" sz="1600" dirty="0" err="1">
                <a:solidFill>
                  <a:schemeClr val="bg1"/>
                </a:solidFill>
              </a:rPr>
              <a:t>объединенияусилий</a:t>
            </a:r>
            <a:r>
              <a:rPr lang="ru-RU" sz="1600" dirty="0">
                <a:solidFill>
                  <a:schemeClr val="bg1"/>
                </a:solidFill>
              </a:rPr>
              <a:t> сторон, заинтересованных в развитии безопасной разработки программного обеспечения и </a:t>
            </a:r>
            <a:r>
              <a:rPr lang="ru-RU" sz="1600" dirty="0" err="1">
                <a:solidFill>
                  <a:schemeClr val="bg1"/>
                </a:solidFill>
              </a:rPr>
              <a:t>opensource</a:t>
            </a:r>
            <a:r>
              <a:rPr lang="ru-RU" sz="1600" dirty="0">
                <a:solidFill>
                  <a:schemeClr val="bg1"/>
                </a:solidFill>
              </a:rPr>
              <a:t>-решений для финансовой и смежных секторов.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79ADB6-3136-44E5-9250-6C3F00D2041C}"/>
              </a:ext>
            </a:extLst>
          </p:cNvPr>
          <p:cNvSpPr txBox="1"/>
          <p:nvPr/>
        </p:nvSpPr>
        <p:spPr>
          <a:xfrm>
            <a:off x="6912395" y="2986577"/>
            <a:ext cx="3124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организаций, присоединившихся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к Манифесту Сообщества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9ECC4F-63DF-4B9F-BDCB-11814E37AFD5}"/>
              </a:ext>
            </a:extLst>
          </p:cNvPr>
          <p:cNvSpPr txBox="1"/>
          <p:nvPr/>
        </p:nvSpPr>
        <p:spPr>
          <a:xfrm>
            <a:off x="7192862" y="2315582"/>
            <a:ext cx="1526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участников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lang="ru-RU" sz="14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ообщества</a:t>
            </a:r>
            <a:endParaRPr lang="ru-RU" sz="1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Номер слайда 3">
            <a:extLst>
              <a:ext uri="{FF2B5EF4-FFF2-40B4-BE49-F238E27FC236}">
                <a16:creationId xmlns:a16="http://schemas.microsoft.com/office/drawing/2014/main" id="{D69DC8D7-12D4-491B-BAD4-78BF864AD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262120" y="2789227"/>
            <a:ext cx="16184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/>
                </a:solidFill>
              </a:rPr>
              <a:t>Сайт Сообщества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513" y="1473242"/>
            <a:ext cx="1378672" cy="137867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текст, Шрифт, снимок экрана, круг&#10;&#10;Автоматически созданное описание">
            <a:extLst>
              <a:ext uri="{FF2B5EF4-FFF2-40B4-BE49-F238E27FC236}">
                <a16:creationId xmlns:a16="http://schemas.microsoft.com/office/drawing/2014/main" id="{A2F64066-1D7C-E5B1-E08A-CFB9EBF267D8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06" y="477739"/>
            <a:ext cx="393732" cy="3937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163" y="507466"/>
            <a:ext cx="1392828" cy="3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82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DA8E95-2579-4ACC-8D91-9851DCF8C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5DABD-7563-6F4A-01CD-47633825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28" y="2892395"/>
            <a:ext cx="7882104" cy="817867"/>
          </a:xfrm>
        </p:spPr>
        <p:txBody>
          <a:bodyPr/>
          <a:lstStyle/>
          <a:p>
            <a:r>
              <a:rPr lang="en-US" sz="4800" dirty="0">
                <a:solidFill>
                  <a:schemeClr val="accent3"/>
                </a:solidFill>
                <a:latin typeface="Onest Medium" pitchFamily="2" charset="0"/>
              </a:rPr>
              <a:t>{</a:t>
            </a:r>
            <a:r>
              <a:rPr lang="en-US" sz="4800" dirty="0">
                <a:latin typeface="Onest Medium" pitchFamily="2" charset="0"/>
              </a:rPr>
              <a:t> </a:t>
            </a:r>
            <a:r>
              <a:rPr lang="ru-RU" sz="4800" dirty="0">
                <a:latin typeface="Onest Medium" pitchFamily="2" charset="0"/>
              </a:rPr>
              <a:t>Анонс методологии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96CBE51-9A89-417B-B181-55DD2C5D5739}"/>
              </a:ext>
            </a:extLst>
          </p:cNvPr>
          <p:cNvSpPr txBox="1">
            <a:spLocks/>
          </p:cNvSpPr>
          <p:nvPr/>
        </p:nvSpPr>
        <p:spPr>
          <a:xfrm>
            <a:off x="1825770" y="3710261"/>
            <a:ext cx="7882104" cy="817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latin typeface="Onest Medium" pitchFamily="2" charset="0"/>
              </a:rPr>
              <a:t>от сообщества </a:t>
            </a:r>
            <a:r>
              <a:rPr lang="en-US" sz="4800" dirty="0">
                <a:latin typeface="Onest Medium" pitchFamily="2" charset="0"/>
              </a:rPr>
              <a:t>FDSO </a:t>
            </a:r>
            <a:r>
              <a:rPr lang="en-US" sz="4800" dirty="0">
                <a:solidFill>
                  <a:schemeClr val="accent3"/>
                </a:solidFill>
                <a:latin typeface="Onest Medium" pitchFamily="2" charset="0"/>
              </a:rPr>
              <a:t>}</a:t>
            </a:r>
            <a:endParaRPr lang="ru-RU" sz="4800" dirty="0">
              <a:solidFill>
                <a:schemeClr val="accent3"/>
              </a:solidFill>
              <a:latin typeface="Ones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66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D331BA1-4C4E-B16D-B58E-7EAAB0FA9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13F12-AAF5-4ADF-9030-8D0F70C051B1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17B7384-F7E1-A6D4-9C13-23B80C25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разделов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5767C3-F211-341A-60C3-BE6216594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796060"/>
            <a:ext cx="5879563" cy="5323197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Термины и определения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Регуляторные и нормативные требования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Описание ролей – готовим в треке методология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Описание практик (</a:t>
            </a:r>
            <a:r>
              <a:rPr lang="en" sz="1800" dirty="0"/>
              <a:t>SAST,DAST,….) </a:t>
            </a:r>
            <a:endParaRPr lang="ru-RU" sz="18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Процесс </a:t>
            </a:r>
            <a:r>
              <a:rPr lang="en" sz="1800" dirty="0"/>
              <a:t>FDSO </a:t>
            </a:r>
            <a:r>
              <a:rPr lang="ru-RU" sz="1800" dirty="0"/>
              <a:t>в формате </a:t>
            </a:r>
            <a:r>
              <a:rPr lang="en" sz="1800" dirty="0"/>
              <a:t>BPMN(?)</a:t>
            </a:r>
            <a:endParaRPr lang="ru-RU" sz="18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Описание </a:t>
            </a:r>
            <a:r>
              <a:rPr lang="en" sz="1800" dirty="0"/>
              <a:t>QG </a:t>
            </a:r>
            <a:r>
              <a:rPr lang="ru-RU" sz="1800" dirty="0"/>
              <a:t>для каждой из практик применительно к процессу.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" sz="1800" dirty="0"/>
              <a:t>Maturity model</a:t>
            </a:r>
            <a:endParaRPr lang="ru-RU" sz="18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 err="1"/>
              <a:t>Верхнеуровневый</a:t>
            </a:r>
            <a:r>
              <a:rPr lang="ru-RU" sz="1800" dirty="0"/>
              <a:t> план внедрения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Детальные шаги по внедрению процесса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Метрики (примеры и расчет)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Типовые риски, методика расчета </a:t>
            </a:r>
          </a:p>
          <a:p>
            <a:pPr>
              <a:buClr>
                <a:schemeClr val="accent3"/>
              </a:buClr>
            </a:pPr>
            <a:endParaRPr lang="ru-RU" sz="1800" dirty="0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F211C7D-8FE6-D9CF-9D6E-800B983A2FC8}"/>
              </a:ext>
            </a:extLst>
          </p:cNvPr>
          <p:cNvSpPr txBox="1">
            <a:spLocks/>
          </p:cNvSpPr>
          <p:nvPr/>
        </p:nvSpPr>
        <p:spPr>
          <a:xfrm>
            <a:off x="515938" y="1057471"/>
            <a:ext cx="4044187" cy="7385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Основные разделы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A639110D-7423-6AF7-8063-2BD6310FEBB5}"/>
              </a:ext>
            </a:extLst>
          </p:cNvPr>
          <p:cNvSpPr txBox="1">
            <a:spLocks/>
          </p:cNvSpPr>
          <p:nvPr/>
        </p:nvSpPr>
        <p:spPr>
          <a:xfrm>
            <a:off x="7092888" y="1057470"/>
            <a:ext cx="4044187" cy="7385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Дополнительные материалы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22C822C-3F19-5A8C-92A6-5F104F3C0486}"/>
              </a:ext>
            </a:extLst>
          </p:cNvPr>
          <p:cNvSpPr txBox="1">
            <a:spLocks/>
          </p:cNvSpPr>
          <p:nvPr/>
        </p:nvSpPr>
        <p:spPr>
          <a:xfrm>
            <a:off x="7092888" y="1796059"/>
            <a:ext cx="5879563" cy="5323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Управленческая панель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Карта инструментов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Карта компетенций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План обучения персонала</a:t>
            </a:r>
          </a:p>
          <a:p>
            <a:pPr>
              <a:buClr>
                <a:schemeClr val="accent3"/>
              </a:buClr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085694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2CC8-A901-4C2E-837F-FD4E2F5889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7A544-3BBA-5CFB-8A4A-BE5DF871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Благодарности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22872" y="2035715"/>
            <a:ext cx="2446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3"/>
                </a:solidFill>
              </a:rPr>
              <a:t>Максим </a:t>
            </a:r>
            <a:r>
              <a:rPr lang="ru-RU" sz="2000" dirty="0" err="1">
                <a:solidFill>
                  <a:schemeClr val="accent3"/>
                </a:solidFill>
              </a:rPr>
              <a:t>Кожокарь</a:t>
            </a:r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2872" y="4763973"/>
            <a:ext cx="2420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3"/>
                </a:solidFill>
              </a:rPr>
              <a:t>Дмитрий Пузырев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21673" y="4763973"/>
            <a:ext cx="1850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3"/>
                </a:solidFill>
              </a:rPr>
              <a:t>Шмаков Илья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21673" y="2035715"/>
            <a:ext cx="2473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3"/>
                </a:solidFill>
              </a:rPr>
              <a:t>Альбина </a:t>
            </a:r>
            <a:r>
              <a:rPr lang="ru-RU" sz="2000" dirty="0" err="1">
                <a:solidFill>
                  <a:schemeClr val="accent3"/>
                </a:solidFill>
              </a:rPr>
              <a:t>Аскерова</a:t>
            </a:r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15938" y="1445825"/>
            <a:ext cx="1980000" cy="19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15938" y="4126905"/>
            <a:ext cx="1980000" cy="198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203950" y="1445825"/>
            <a:ext cx="1980000" cy="1980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 b="4531"/>
          <a:stretch/>
        </p:blipFill>
        <p:spPr>
          <a:xfrm>
            <a:off x="6235790" y="4126905"/>
            <a:ext cx="1980000" cy="1980000"/>
          </a:xfrm>
          <a:prstGeom prst="ellipse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A9144B0-A847-42E8-A8D7-80112DD88282}"/>
              </a:ext>
            </a:extLst>
          </p:cNvPr>
          <p:cNvSpPr/>
          <p:nvPr/>
        </p:nvSpPr>
        <p:spPr>
          <a:xfrm>
            <a:off x="2722872" y="2479724"/>
            <a:ext cx="982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ЦБ РФ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0C42FA9-7ADD-4D1C-8774-37B4E6F58EAD}"/>
              </a:ext>
            </a:extLst>
          </p:cNvPr>
          <p:cNvSpPr/>
          <p:nvPr/>
        </p:nvSpPr>
        <p:spPr>
          <a:xfrm>
            <a:off x="8321673" y="2479724"/>
            <a:ext cx="2476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Swordfish Security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E22DB8B-3858-4C02-8946-F81A3065C96E}"/>
              </a:ext>
            </a:extLst>
          </p:cNvPr>
          <p:cNvSpPr/>
          <p:nvPr/>
        </p:nvSpPr>
        <p:spPr>
          <a:xfrm>
            <a:off x="2722872" y="5182583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MOEX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916FB56-1DF6-4A72-961C-C112B7D2F6B8}"/>
              </a:ext>
            </a:extLst>
          </p:cNvPr>
          <p:cNvSpPr/>
          <p:nvPr/>
        </p:nvSpPr>
        <p:spPr>
          <a:xfrm>
            <a:off x="8321673" y="5182583"/>
            <a:ext cx="922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Ланит</a:t>
            </a:r>
          </a:p>
        </p:txBody>
      </p:sp>
    </p:spTree>
    <p:extLst>
      <p:ext uri="{BB962C8B-B14F-4D97-AF65-F5344CB8AC3E}">
        <p14:creationId xmlns:p14="http://schemas.microsoft.com/office/powerpoint/2010/main" val="2469625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237CD8B-9329-4A77-9CAB-CEC6023C6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Спасибо за внимание</a:t>
            </a:r>
          </a:p>
        </p:txBody>
      </p:sp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DE6CB75F-EE4D-4FD7-92AA-C4694FF326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3913F12-AAF5-4ADF-9030-8D0F70C051B1}" type="slidenum">
              <a:rPr lang="ru-RU" smtClean="0"/>
              <a:pPr>
                <a:spcAft>
                  <a:spcPts val="600"/>
                </a:spcAft>
              </a:pPr>
              <a:t>33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215E3D-76E4-73DF-0DC0-5EBFE4013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3764968"/>
            <a:ext cx="2192428" cy="2087192"/>
          </a:xfrm>
          <a:prstGeom prst="roundRect">
            <a:avLst>
              <a:gd name="adj" fmla="val 7702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5F8918-C09A-9FF8-39DE-2664950052E8}"/>
              </a:ext>
            </a:extLst>
          </p:cNvPr>
          <p:cNvSpPr txBox="1"/>
          <p:nvPr/>
        </p:nvSpPr>
        <p:spPr>
          <a:xfrm>
            <a:off x="2977184" y="3869845"/>
            <a:ext cx="310135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3200" dirty="0">
                <a:solidFill>
                  <a:srgbClr val="FFFFFF"/>
                </a:solidFill>
                <a:latin typeface="Montserrat Medium" pitchFamily="2" charset="-52"/>
                <a:ea typeface="Montserrat Light"/>
                <a:cs typeface="Montserrat Light"/>
              </a:rPr>
              <a:t>Контакты: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rgbClr val="FFFFFF"/>
                </a:solidFill>
                <a:latin typeface="Montserrat Light" pitchFamily="2" charset="-52"/>
                <a:ea typeface="Montserrat Light"/>
                <a:cs typeface="Montserrat Light"/>
              </a:rPr>
              <a:t>+79057459383</a:t>
            </a:r>
          </a:p>
          <a:p>
            <a:pPr>
              <a:spcBef>
                <a:spcPts val="1200"/>
              </a:spcBef>
            </a:pPr>
            <a:r>
              <a:rPr lang="ru-RU" sz="3200" dirty="0" err="1">
                <a:solidFill>
                  <a:srgbClr val="FFFFFF"/>
                </a:solidFill>
                <a:latin typeface="Montserrat Light" pitchFamily="2" charset="-52"/>
                <a:ea typeface="Montserrat Light"/>
                <a:cs typeface="Montserrat Light"/>
              </a:rPr>
              <a:t>тг</a:t>
            </a:r>
            <a:r>
              <a:rPr lang="ru-RU" sz="3200" dirty="0">
                <a:solidFill>
                  <a:srgbClr val="FFFFFF"/>
                </a:solidFill>
                <a:latin typeface="Montserrat Light" pitchFamily="2" charset="-52"/>
                <a:ea typeface="Montserrat Light"/>
                <a:cs typeface="Montserrat Light"/>
              </a:rPr>
              <a:t>: </a:t>
            </a:r>
            <a:r>
              <a:rPr lang="en-US" sz="3200" dirty="0">
                <a:solidFill>
                  <a:srgbClr val="FFFFFF"/>
                </a:solidFill>
                <a:latin typeface="Montserrat Light" pitchFamily="2" charset="-52"/>
                <a:ea typeface="Montserrat Light"/>
                <a:cs typeface="Montserrat Light"/>
              </a:rPr>
              <a:t>@</a:t>
            </a:r>
            <a:r>
              <a:rPr lang="en-US" sz="3200" dirty="0" err="1">
                <a:solidFill>
                  <a:srgbClr val="FFFFFF"/>
                </a:solidFill>
                <a:latin typeface="Montserrat Light" pitchFamily="2" charset="-52"/>
                <a:ea typeface="Montserrat Light"/>
                <a:cs typeface="Montserrat Light"/>
              </a:rPr>
              <a:t>sdudnik</a:t>
            </a:r>
            <a:endParaRPr lang="en-US" sz="3200" dirty="0">
              <a:solidFill>
                <a:srgbClr val="FFFFFF"/>
              </a:solidFill>
              <a:latin typeface="Montserrat Light" pitchFamily="2" charset="-52"/>
              <a:ea typeface="Montserrat Light"/>
              <a:cs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85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9B18D54-2206-4E46-BD8F-2ABB7397AA6B}"/>
              </a:ext>
            </a:extLst>
          </p:cNvPr>
          <p:cNvSpPr txBox="1"/>
          <p:nvPr/>
        </p:nvSpPr>
        <p:spPr>
          <a:xfrm>
            <a:off x="398636" y="321658"/>
            <a:ext cx="5361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Onest Medium" pitchFamily="2" charset="0"/>
              </a:rPr>
              <a:t>Безопасная разработка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C8D670-2984-4775-82DB-B1554466B688}"/>
              </a:ext>
            </a:extLst>
          </p:cNvPr>
          <p:cNvSpPr/>
          <p:nvPr/>
        </p:nvSpPr>
        <p:spPr>
          <a:xfrm>
            <a:off x="515938" y="3429000"/>
            <a:ext cx="11125200" cy="2916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nes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D26D7-42FC-4D68-9FAB-EE8DF7882FA7}"/>
              </a:ext>
            </a:extLst>
          </p:cNvPr>
          <p:cNvSpPr txBox="1"/>
          <p:nvPr/>
        </p:nvSpPr>
        <p:spPr>
          <a:xfrm>
            <a:off x="6062913" y="380072"/>
            <a:ext cx="5670050" cy="242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набор подходов, применяемых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на всех этапах жизни приложений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от проектирования до поддержки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в процессе эксплуатации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для повышения безопасности конечного продукта и снижению ущерба при наличии уязвимостей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Onest" pitchFamily="2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B8B09F-0164-413A-A871-649602E5A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65" b="48884"/>
          <a:stretch/>
        </p:blipFill>
        <p:spPr>
          <a:xfrm>
            <a:off x="515937" y="3425825"/>
            <a:ext cx="11125199" cy="2916238"/>
          </a:xfrm>
          <a:prstGeom prst="rect">
            <a:avLst/>
          </a:prstGeo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012E5074-E707-42B3-9F6F-0FD71AE990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846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1BFE8A-42AA-4C49-A368-CFD9DB8AB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3608" r="7783" b="1196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E1576782-130B-4C4B-87DE-D8BB303C5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48D79-A5BC-3F7F-1E63-0E020E3BA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863" y="3082748"/>
            <a:ext cx="3406274" cy="738589"/>
          </a:xfrm>
        </p:spPr>
        <p:txBody>
          <a:bodyPr/>
          <a:lstStyle/>
          <a:p>
            <a:pPr algn="ctr"/>
            <a:r>
              <a:rPr lang="ru-RU" sz="4400" dirty="0">
                <a:latin typeface="Onest Medium" pitchFamily="2" charset="0"/>
              </a:rPr>
              <a:t>Правила «игры»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8DCA6-11F5-440A-B2DD-CD383CD1B02C}"/>
              </a:ext>
            </a:extLst>
          </p:cNvPr>
          <p:cNvSpPr txBox="1"/>
          <p:nvPr/>
        </p:nvSpPr>
        <p:spPr>
          <a:xfrm>
            <a:off x="745035" y="1764017"/>
            <a:ext cx="3776662" cy="650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Мировая практика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OWASP/BSIMM/SAMM)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3F1C9-BA7B-4BAD-8E4A-9FD2E536C17B}"/>
              </a:ext>
            </a:extLst>
          </p:cNvPr>
          <p:cNvSpPr txBox="1"/>
          <p:nvPr/>
        </p:nvSpPr>
        <p:spPr>
          <a:xfrm>
            <a:off x="7686762" y="1794717"/>
            <a:ext cx="3406274" cy="650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Отечественные открытые фреймворки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7BFBE-1590-47E3-A631-5538CCE617A6}"/>
              </a:ext>
            </a:extLst>
          </p:cNvPr>
          <p:cNvSpPr txBox="1"/>
          <p:nvPr/>
        </p:nvSpPr>
        <p:spPr>
          <a:xfrm>
            <a:off x="745035" y="5193067"/>
            <a:ext cx="3776662" cy="647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Государственные стандарты (ГОСТ Р 56939-2024)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990A9-4A18-4836-90C1-4CBF744036ED}"/>
              </a:ext>
            </a:extLst>
          </p:cNvPr>
          <p:cNvSpPr txBox="1"/>
          <p:nvPr/>
        </p:nvSpPr>
        <p:spPr>
          <a:xfrm>
            <a:off x="7686762" y="5155124"/>
            <a:ext cx="4137568" cy="1201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«Отраслевые» стандарты (ФСТЭК, профильные приказы различных министерств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" pitchFamily="2" charset="0"/>
                <a:ea typeface="+mn-ea"/>
                <a:cs typeface="+mn-cs"/>
              </a:rPr>
              <a:t>и ведомств)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A0C8C9-A182-492C-AEDE-2E7093491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97" y="2368414"/>
            <a:ext cx="503965" cy="5039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DDB2AD-546C-43FB-9A1D-6A7F76BE2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57" y="4439510"/>
            <a:ext cx="504000" cy="504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442A12-5D81-42E2-81EE-C1595C50D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90" y="2368413"/>
            <a:ext cx="503966" cy="5039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8DA02C-E558-469A-9CBE-75B30C0561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89" y="4439510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9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522624-CD75-4652-90ED-71A9CC914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r="31300"/>
          <a:stretch/>
        </p:blipFill>
        <p:spPr>
          <a:xfrm rot="5400000">
            <a:off x="4799807" y="-531015"/>
            <a:ext cx="2592387" cy="11160124"/>
          </a:xfrm>
          <a:prstGeom prst="rect">
            <a:avLst/>
          </a:prstGeom>
        </p:spPr>
      </p:pic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F085EB97-7744-49F9-B879-CA8739101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C8F19-8CED-E44C-C762-9849133FE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3" y="381813"/>
            <a:ext cx="5845733" cy="738589"/>
          </a:xfrm>
        </p:spPr>
        <p:txBody>
          <a:bodyPr/>
          <a:lstStyle/>
          <a:p>
            <a:r>
              <a:rPr lang="ru-RU" sz="4000" dirty="0"/>
              <a:t>Мировые стандарты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B40F8-9B0A-1B0B-A7F5-C1FCD9A520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813" y="1542474"/>
            <a:ext cx="4005262" cy="57562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accent3"/>
                </a:solidFill>
              </a:rPr>
              <a:t>{ SSDF }</a:t>
            </a:r>
            <a:endParaRPr lang="ru-RU" sz="2800" dirty="0">
              <a:solidFill>
                <a:schemeClr val="accent3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F123394-C7B2-48E6-AFA9-930D913A7E04}"/>
              </a:ext>
            </a:extLst>
          </p:cNvPr>
          <p:cNvSpPr txBox="1">
            <a:spLocks/>
          </p:cNvSpPr>
          <p:nvPr/>
        </p:nvSpPr>
        <p:spPr>
          <a:xfrm>
            <a:off x="6096001" y="1542474"/>
            <a:ext cx="5580062" cy="435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3"/>
                </a:solidFill>
              </a:rPr>
              <a:t>{ </a:t>
            </a:r>
            <a:r>
              <a:rPr lang="ru-RU" sz="2800" dirty="0">
                <a:solidFill>
                  <a:schemeClr val="accent3"/>
                </a:solidFill>
                <a:latin typeface="Onest" pitchFamily="2" charset="0"/>
              </a:rPr>
              <a:t>O</a:t>
            </a:r>
            <a:r>
              <a:rPr lang="en-US" sz="2800" dirty="0">
                <a:solidFill>
                  <a:schemeClr val="accent3"/>
                </a:solidFill>
                <a:latin typeface="Onest" pitchFamily="2" charset="0"/>
              </a:rPr>
              <a:t>WASP *ASVS</a:t>
            </a:r>
            <a:r>
              <a:rPr lang="en-US" sz="2800" dirty="0">
                <a:solidFill>
                  <a:schemeClr val="accent3"/>
                </a:solidFill>
              </a:rPr>
              <a:t> }</a:t>
            </a:r>
            <a:r>
              <a:rPr lang="en-US" sz="2800" dirty="0">
                <a:solidFill>
                  <a:schemeClr val="accent3"/>
                </a:solidFill>
                <a:latin typeface="Onest" pitchFamily="2" charset="0"/>
              </a:rPr>
              <a:t> </a:t>
            </a:r>
            <a:endParaRPr lang="ru-RU" sz="2800" dirty="0">
              <a:solidFill>
                <a:schemeClr val="accent3"/>
              </a:solidFill>
              <a:latin typeface="Onest" pitchFamily="2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B7C10F4-EF00-4358-8024-96083F485414}"/>
              </a:ext>
            </a:extLst>
          </p:cNvPr>
          <p:cNvSpPr txBox="1">
            <a:spLocks/>
          </p:cNvSpPr>
          <p:nvPr/>
        </p:nvSpPr>
        <p:spPr>
          <a:xfrm>
            <a:off x="404813" y="2081987"/>
            <a:ext cx="4205824" cy="11607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nest" pitchFamily="2" charset="0"/>
              </a:rPr>
              <a:t>набор </a:t>
            </a:r>
            <a:r>
              <a:rPr lang="ru-RU" b="1" dirty="0">
                <a:latin typeface="Onest" pitchFamily="2" charset="0"/>
              </a:rPr>
              <a:t>рекомендаций</a:t>
            </a:r>
            <a:r>
              <a:rPr lang="ru-RU" dirty="0">
                <a:latin typeface="Onest" pitchFamily="2" charset="0"/>
              </a:rPr>
              <a:t> </a:t>
            </a:r>
            <a:br>
              <a:rPr lang="en-US" dirty="0">
                <a:latin typeface="Onest" pitchFamily="2" charset="0"/>
              </a:rPr>
            </a:br>
            <a:r>
              <a:rPr lang="ru-RU" dirty="0">
                <a:latin typeface="Onest" pitchFamily="2" charset="0"/>
              </a:rPr>
              <a:t>и отсылок на другие стандарты безопасной разработки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3B57CDE-6A8E-46AA-BD49-AB83EFE11779}"/>
              </a:ext>
            </a:extLst>
          </p:cNvPr>
          <p:cNvSpPr txBox="1">
            <a:spLocks/>
          </p:cNvSpPr>
          <p:nvPr/>
        </p:nvSpPr>
        <p:spPr>
          <a:xfrm>
            <a:off x="6096001" y="2081987"/>
            <a:ext cx="5005588" cy="11607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nest" pitchFamily="2" charset="0"/>
              </a:rPr>
              <a:t>набор </a:t>
            </a:r>
            <a:r>
              <a:rPr lang="ru-RU" b="1" dirty="0">
                <a:latin typeface="Onest" pitchFamily="2" charset="0"/>
              </a:rPr>
              <a:t>рекомендаций</a:t>
            </a:r>
            <a:r>
              <a:rPr lang="ru-RU" dirty="0">
                <a:latin typeface="Onest" pitchFamily="2" charset="0"/>
              </a:rPr>
              <a:t> </a:t>
            </a:r>
            <a:br>
              <a:rPr lang="en-US" dirty="0">
                <a:latin typeface="Onest" pitchFamily="2" charset="0"/>
              </a:rPr>
            </a:br>
            <a:r>
              <a:rPr lang="ru-RU" dirty="0">
                <a:latin typeface="Onest" pitchFamily="2" charset="0"/>
              </a:rPr>
              <a:t>по различным областям безопасности, включая сборку и разработку ПО</a:t>
            </a:r>
          </a:p>
          <a:p>
            <a:endParaRPr lang="ru-RU" dirty="0">
              <a:latin typeface="One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30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E14986-C15D-425A-9E77-D0B5833725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3608" r="7783" b="1196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5C04FC-4144-4586-A8D9-4AC721549B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188E7-F295-AE95-63F1-DD1524F9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42" y="381256"/>
            <a:ext cx="11125200" cy="738589"/>
          </a:xfrm>
        </p:spPr>
        <p:txBody>
          <a:bodyPr/>
          <a:lstStyle/>
          <a:p>
            <a:r>
              <a:rPr lang="ru-RU" sz="4000" dirty="0"/>
              <a:t>Мировые фреймворки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5B8D1-A656-9E6A-A8D6-FFD57FCDD0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6969" y="1592263"/>
            <a:ext cx="2379662" cy="535523"/>
          </a:xfrm>
        </p:spPr>
        <p:txBody>
          <a:bodyPr/>
          <a:lstStyle/>
          <a:p>
            <a:pPr algn="r"/>
            <a:r>
              <a:rPr lang="en-US" sz="3200" dirty="0"/>
              <a:t>BSIMM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9855D06C-9473-4761-BDC9-795C55839D74}"/>
              </a:ext>
            </a:extLst>
          </p:cNvPr>
          <p:cNvSpPr txBox="1">
            <a:spLocks/>
          </p:cNvSpPr>
          <p:nvPr/>
        </p:nvSpPr>
        <p:spPr>
          <a:xfrm>
            <a:off x="1702106" y="3158063"/>
            <a:ext cx="2379662" cy="5355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dirty="0"/>
              <a:t>OWASP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8183A9F8-3BB1-45EF-91B5-AB971DE4C002}"/>
              </a:ext>
            </a:extLst>
          </p:cNvPr>
          <p:cNvSpPr txBox="1">
            <a:spLocks/>
          </p:cNvSpPr>
          <p:nvPr/>
        </p:nvSpPr>
        <p:spPr>
          <a:xfrm>
            <a:off x="1955007" y="4823880"/>
            <a:ext cx="2379662" cy="5355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dirty="0"/>
              <a:t>SAMM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2A95405-3671-410F-B524-81C65686355D}"/>
              </a:ext>
            </a:extLst>
          </p:cNvPr>
          <p:cNvSpPr txBox="1">
            <a:spLocks/>
          </p:cNvSpPr>
          <p:nvPr/>
        </p:nvSpPr>
        <p:spPr>
          <a:xfrm>
            <a:off x="7708107" y="4823881"/>
            <a:ext cx="2379662" cy="5355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3200" dirty="0"/>
              <a:t>PCI SSF</a:t>
            </a:r>
            <a:endParaRPr lang="ru-RU" sz="3200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6D74F33-7EBA-4771-8592-2DE169B8B0AE}"/>
              </a:ext>
            </a:extLst>
          </p:cNvPr>
          <p:cNvSpPr txBox="1">
            <a:spLocks/>
          </p:cNvSpPr>
          <p:nvPr/>
        </p:nvSpPr>
        <p:spPr>
          <a:xfrm>
            <a:off x="4934550" y="5846227"/>
            <a:ext cx="2379662" cy="5355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3200" dirty="0"/>
              <a:t>DSOMM</a:t>
            </a:r>
            <a:endParaRPr lang="ru-RU" sz="3200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35E8C08D-0B3C-4290-A474-C5B7E7DF654F}"/>
              </a:ext>
            </a:extLst>
          </p:cNvPr>
          <p:cNvSpPr txBox="1">
            <a:spLocks/>
          </p:cNvSpPr>
          <p:nvPr/>
        </p:nvSpPr>
        <p:spPr>
          <a:xfrm>
            <a:off x="7418778" y="1592263"/>
            <a:ext cx="2379662" cy="5355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3200" dirty="0"/>
              <a:t>BSA SSF</a:t>
            </a:r>
            <a:endParaRPr lang="ru-RU" sz="3200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4ED596E1-31F2-46CE-9DA0-757166A6D254}"/>
              </a:ext>
            </a:extLst>
          </p:cNvPr>
          <p:cNvSpPr txBox="1">
            <a:spLocks/>
          </p:cNvSpPr>
          <p:nvPr/>
        </p:nvSpPr>
        <p:spPr>
          <a:xfrm>
            <a:off x="8124556" y="3137886"/>
            <a:ext cx="2379662" cy="5355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ne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3200" dirty="0"/>
              <a:t>DAF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41195" y="2197994"/>
            <a:ext cx="201769" cy="2017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301544" y="3320178"/>
            <a:ext cx="201769" cy="2017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995213" y="5299143"/>
            <a:ext cx="201769" cy="2017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739426" y="4823880"/>
            <a:ext cx="201769" cy="2017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229342" y="4823880"/>
            <a:ext cx="201769" cy="2017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718739" y="3320178"/>
            <a:ext cx="201769" cy="2017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203583" y="2197994"/>
            <a:ext cx="201769" cy="2017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32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000B60C0-174E-4FA9-A388-00445B812B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E14B2-B90A-651B-C15B-D49D8690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86" y="381805"/>
            <a:ext cx="5987893" cy="1397000"/>
          </a:xfrm>
        </p:spPr>
        <p:txBody>
          <a:bodyPr/>
          <a:lstStyle/>
          <a:p>
            <a:r>
              <a:rPr lang="ru-RU" sz="4000" dirty="0"/>
              <a:t>Отечественные стандарты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95D63D-1B95-7C7E-19C9-9FF9BB669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786" y="3112641"/>
            <a:ext cx="3135646" cy="101798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3"/>
                </a:solidFill>
              </a:rPr>
              <a:t>{ </a:t>
            </a:r>
            <a:r>
              <a:rPr lang="ru-RU" dirty="0">
                <a:solidFill>
                  <a:schemeClr val="accent3"/>
                </a:solidFill>
              </a:rPr>
              <a:t>ГОСТ Р 56939—2016 </a:t>
            </a:r>
            <a:r>
              <a:rPr lang="en-US" dirty="0">
                <a:solidFill>
                  <a:schemeClr val="accent3"/>
                </a:solidFill>
              </a:rPr>
              <a:t>}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предыдущая версия, более неактуальна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CD9792E-09A1-4193-8019-EA0242CE40BE}"/>
              </a:ext>
            </a:extLst>
          </p:cNvPr>
          <p:cNvSpPr txBox="1">
            <a:spLocks/>
          </p:cNvSpPr>
          <p:nvPr/>
        </p:nvSpPr>
        <p:spPr>
          <a:xfrm>
            <a:off x="6096000" y="3112640"/>
            <a:ext cx="5135562" cy="17139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3"/>
                </a:solidFill>
                <a:latin typeface="Onest" pitchFamily="2" charset="0"/>
              </a:rPr>
              <a:t>{ </a:t>
            </a:r>
            <a:r>
              <a:rPr lang="ru-RU" dirty="0">
                <a:solidFill>
                  <a:schemeClr val="accent3"/>
                </a:solidFill>
                <a:latin typeface="Onest" pitchFamily="2" charset="0"/>
              </a:rPr>
              <a:t>ГОСТ Р 56939—2024 </a:t>
            </a:r>
            <a:r>
              <a:rPr lang="en-US" dirty="0">
                <a:solidFill>
                  <a:schemeClr val="accent3"/>
                </a:solidFill>
                <a:latin typeface="Onest" pitchFamily="2" charset="0"/>
              </a:rPr>
              <a:t>}</a:t>
            </a:r>
            <a:endParaRPr lang="ru-RU" dirty="0">
              <a:solidFill>
                <a:schemeClr val="accent3"/>
              </a:solidFill>
              <a:latin typeface="Onest" pitchFamily="2" charset="0"/>
            </a:endParaRPr>
          </a:p>
          <a:p>
            <a:pPr marL="0" indent="0">
              <a:buNone/>
            </a:pPr>
            <a:r>
              <a:rPr lang="ru-RU" dirty="0">
                <a:latin typeface="Onest" pitchFamily="2" charset="0"/>
              </a:rPr>
              <a:t>актуальная версия, содержит базовые описания процессов и артефактов необходимых для безопасной разработки. </a:t>
            </a:r>
          </a:p>
        </p:txBody>
      </p:sp>
    </p:spTree>
    <p:extLst>
      <p:ext uri="{BB962C8B-B14F-4D97-AF65-F5344CB8AC3E}">
        <p14:creationId xmlns:p14="http://schemas.microsoft.com/office/powerpoint/2010/main" val="1976968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082E5B23-5E43-4B7F-9F61-23591DE8CF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nest" pitchFamily="2" charset="0"/>
              </a:defRPr>
            </a:lvl1pPr>
          </a:lstStyle>
          <a:p>
            <a:fld id="{63913F12-AAF5-4ADF-9030-8D0F70C051B1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4B75C-3370-DC8B-6D01-8B428BC8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31" y="405147"/>
            <a:ext cx="5884862" cy="1568766"/>
          </a:xfrm>
        </p:spPr>
        <p:txBody>
          <a:bodyPr/>
          <a:lstStyle/>
          <a:p>
            <a:r>
              <a:rPr lang="ru-RU" sz="4000" dirty="0">
                <a:latin typeface="Onest Medium" pitchFamily="2" charset="0"/>
              </a:rPr>
              <a:t>Отечественные фреймворки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C834D8-CC68-AC2B-A449-30867DA87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531" y="3095269"/>
            <a:ext cx="3682228" cy="1066754"/>
          </a:xfrm>
        </p:spPr>
        <p:txBody>
          <a:bodyPr/>
          <a:lstStyle/>
          <a:p>
            <a:r>
              <a:rPr lang="en" sz="2800" b="0" i="0" u="none" strike="noStrike" dirty="0">
                <a:solidFill>
                  <a:schemeClr val="accent3"/>
                </a:solidFill>
                <a:effectLst/>
              </a:rPr>
              <a:t>DevSecOps</a:t>
            </a:r>
            <a:r>
              <a:rPr lang="ru-RU" sz="2800" b="0" i="0" u="none" strike="noStrike" dirty="0">
                <a:solidFill>
                  <a:schemeClr val="accent3"/>
                </a:solidFill>
                <a:effectLst/>
              </a:rPr>
              <a:t> </a:t>
            </a:r>
            <a:br>
              <a:rPr lang="ru-RU" sz="2800" b="0" i="0" u="none" strike="noStrike" dirty="0">
                <a:solidFill>
                  <a:schemeClr val="accent3"/>
                </a:solidFill>
                <a:effectLst/>
              </a:rPr>
            </a:br>
            <a:r>
              <a:rPr lang="en" sz="2400" dirty="0">
                <a:solidFill>
                  <a:schemeClr val="accent3"/>
                </a:solidFill>
              </a:rPr>
              <a:t>Assessment Framework</a:t>
            </a:r>
            <a:r>
              <a:rPr lang="en" sz="2800" b="0" i="0" u="none" strike="noStrike" dirty="0">
                <a:solidFill>
                  <a:schemeClr val="accent3"/>
                </a:solidFill>
                <a:effectLst/>
              </a:rPr>
              <a:t> 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C010EE3-1313-4D07-9687-E1EB89DF8892}"/>
              </a:ext>
            </a:extLst>
          </p:cNvPr>
          <p:cNvSpPr txBox="1">
            <a:spLocks/>
          </p:cNvSpPr>
          <p:nvPr/>
        </p:nvSpPr>
        <p:spPr>
          <a:xfrm>
            <a:off x="4980241" y="3095269"/>
            <a:ext cx="3569885" cy="4464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3"/>
                </a:solidFill>
                <a:latin typeface="Onest" pitchFamily="2" charset="0"/>
              </a:rPr>
              <a:t>Framework</a:t>
            </a:r>
            <a:r>
              <a:rPr lang="en-US" sz="2400" dirty="0">
                <a:solidFill>
                  <a:schemeClr val="accent3"/>
                </a:solidFill>
                <a:latin typeface="Onest" pitchFamily="2" charset="0"/>
              </a:rPr>
              <a:t> </a:t>
            </a:r>
            <a:r>
              <a:rPr lang="en-US" sz="2400" dirty="0" err="1">
                <a:solidFill>
                  <a:schemeClr val="accent3"/>
                </a:solidFill>
                <a:latin typeface="Onest" pitchFamily="2" charset="0"/>
              </a:rPr>
              <a:t>экспресс</a:t>
            </a:r>
            <a:r>
              <a:rPr lang="en-US" sz="2400" dirty="0">
                <a:solidFill>
                  <a:schemeClr val="accent3"/>
                </a:solidFill>
                <a:latin typeface="Onest" pitchFamily="2" charset="0"/>
              </a:rPr>
              <a:t> </a:t>
            </a:r>
            <a:r>
              <a:rPr lang="en-US" sz="2400" dirty="0" err="1">
                <a:solidFill>
                  <a:schemeClr val="accent3"/>
                </a:solidFill>
                <a:latin typeface="Onest" pitchFamily="2" charset="0"/>
              </a:rPr>
              <a:t>аудита</a:t>
            </a:r>
            <a:r>
              <a:rPr lang="en-US" sz="2400" dirty="0">
                <a:solidFill>
                  <a:schemeClr val="accent3"/>
                </a:solidFill>
                <a:latin typeface="Onest" pitchFamily="2" charset="0"/>
              </a:rPr>
              <a:t> </a:t>
            </a:r>
            <a:r>
              <a:rPr lang="en-US" sz="2400" dirty="0" err="1">
                <a:solidFill>
                  <a:schemeClr val="accent3"/>
                </a:solidFill>
                <a:latin typeface="Onest" pitchFamily="2" charset="0"/>
              </a:rPr>
              <a:t>DevSecOps</a:t>
            </a:r>
            <a:r>
              <a:rPr lang="en-US" sz="2800" dirty="0">
                <a:solidFill>
                  <a:schemeClr val="accent3"/>
                </a:solidFill>
                <a:latin typeface="Onest" pitchFamily="2" charset="0"/>
              </a:rPr>
              <a:t> </a:t>
            </a:r>
            <a:endParaRPr lang="en" sz="2800" dirty="0">
              <a:solidFill>
                <a:schemeClr val="accent3"/>
              </a:solidFill>
              <a:latin typeface="Onest" pitchFamily="2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EC010EE3-1313-4D07-9687-E1EB89DF8892}"/>
              </a:ext>
            </a:extLst>
          </p:cNvPr>
          <p:cNvSpPr txBox="1">
            <a:spLocks/>
          </p:cNvSpPr>
          <p:nvPr/>
        </p:nvSpPr>
        <p:spPr>
          <a:xfrm>
            <a:off x="4980241" y="4056087"/>
            <a:ext cx="3104002" cy="3541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nest" pitchFamily="2" charset="0"/>
              </a:rPr>
              <a:t>Swordfish Security</a:t>
            </a:r>
            <a:endParaRPr lang="en" dirty="0">
              <a:latin typeface="Onest" pitchFamily="2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EC010EE3-1313-4D07-9687-E1EB89DF8892}"/>
              </a:ext>
            </a:extLst>
          </p:cNvPr>
          <p:cNvSpPr txBox="1">
            <a:spLocks/>
          </p:cNvSpPr>
          <p:nvPr/>
        </p:nvSpPr>
        <p:spPr>
          <a:xfrm>
            <a:off x="431152" y="4056087"/>
            <a:ext cx="2849930" cy="3541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Инфосистемы</a:t>
            </a:r>
            <a:r>
              <a:rPr lang="ru-RU" dirty="0"/>
              <a:t> Джет</a:t>
            </a:r>
            <a:endParaRPr lang="en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629CC9D-FFDA-48EB-8AD2-7B7A95AFFF29}"/>
              </a:ext>
            </a:extLst>
          </p:cNvPr>
          <p:cNvSpPr txBox="1">
            <a:spLocks/>
          </p:cNvSpPr>
          <p:nvPr/>
        </p:nvSpPr>
        <p:spPr>
          <a:xfrm>
            <a:off x="9231901" y="3095269"/>
            <a:ext cx="2224993" cy="10667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3"/>
                </a:solidFill>
                <a:latin typeface="Onest" pitchFamily="2" charset="0"/>
              </a:rPr>
              <a:t>FDSO</a:t>
            </a:r>
            <a:br>
              <a:rPr lang="ru-RU" sz="2800" dirty="0">
                <a:solidFill>
                  <a:schemeClr val="accent3"/>
                </a:solidFill>
                <a:latin typeface="Onest" pitchFamily="2" charset="0"/>
              </a:rPr>
            </a:br>
            <a:r>
              <a:rPr lang="en" sz="2400" dirty="0">
                <a:solidFill>
                  <a:schemeClr val="accent3"/>
                </a:solidFill>
              </a:rPr>
              <a:t>Framework</a:t>
            </a:r>
            <a:endParaRPr lang="en" sz="2400" dirty="0">
              <a:solidFill>
                <a:schemeClr val="accent3"/>
              </a:solidFill>
              <a:latin typeface="Onest" pitchFamily="2" charset="0"/>
            </a:endParaRPr>
          </a:p>
          <a:p>
            <a:endParaRPr lang="en" sz="2800" dirty="0">
              <a:solidFill>
                <a:schemeClr val="accent3"/>
              </a:solidFill>
              <a:latin typeface="Onest" pitchFamily="2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AADDD372-AC8E-4C05-95A7-BDA900B4E1C4}"/>
              </a:ext>
            </a:extLst>
          </p:cNvPr>
          <p:cNvSpPr txBox="1">
            <a:spLocks/>
          </p:cNvSpPr>
          <p:nvPr/>
        </p:nvSpPr>
        <p:spPr>
          <a:xfrm>
            <a:off x="9218454" y="3609664"/>
            <a:ext cx="1727452" cy="4464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" dirty="0">
              <a:latin typeface="One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3291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алитра hdt">
      <a:dk1>
        <a:sysClr val="windowText" lastClr="000000"/>
      </a:dk1>
      <a:lt1>
        <a:sysClr val="window" lastClr="FFFFFF"/>
      </a:lt1>
      <a:dk2>
        <a:srgbClr val="1D1E2D"/>
      </a:dk2>
      <a:lt2>
        <a:srgbClr val="EDF1FF"/>
      </a:lt2>
      <a:accent1>
        <a:srgbClr val="04048B"/>
      </a:accent1>
      <a:accent2>
        <a:srgbClr val="4A69FF"/>
      </a:accent2>
      <a:accent3>
        <a:srgbClr val="30D1FF"/>
      </a:accent3>
      <a:accent4>
        <a:srgbClr val="A464FF"/>
      </a:accent4>
      <a:accent5>
        <a:srgbClr val="09F09C"/>
      </a:accent5>
      <a:accent6>
        <a:srgbClr val="FF6B00"/>
      </a:accent6>
      <a:hlink>
        <a:srgbClr val="FF0000"/>
      </a:hlink>
      <a:folHlink>
        <a:srgbClr val="595959"/>
      </a:folHlink>
    </a:clrScheme>
    <a:fontScheme name="Шрифт hdt">
      <a:majorFont>
        <a:latin typeface="Onest SemiBold"/>
        <a:ea typeface=""/>
        <a:cs typeface=""/>
      </a:majorFont>
      <a:minorFont>
        <a:latin typeface="Ones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1270</TotalTime>
  <Words>1575</Words>
  <Application>Microsoft Macintosh PowerPoint</Application>
  <PresentationFormat>Широкоэкранный</PresentationFormat>
  <Paragraphs>343</Paragraphs>
  <Slides>33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Wingdings</vt:lpstr>
      <vt:lpstr>Onest</vt:lpstr>
      <vt:lpstr>Arial</vt:lpstr>
      <vt:lpstr>Montserrat Medium</vt:lpstr>
      <vt:lpstr>Onest Medium</vt:lpstr>
      <vt:lpstr>Montserrat Light</vt:lpstr>
      <vt:lpstr>Calibri</vt:lpstr>
      <vt:lpstr>Тема Office</vt:lpstr>
      <vt:lpstr>Методология DevSecOps для финансовой отрасли</vt:lpstr>
      <vt:lpstr>О себе</vt:lpstr>
      <vt:lpstr>Презентация PowerPoint</vt:lpstr>
      <vt:lpstr>Презентация PowerPoint</vt:lpstr>
      <vt:lpstr>Правила «игры»</vt:lpstr>
      <vt:lpstr>Мировые стандарты</vt:lpstr>
      <vt:lpstr>Мировые фреймворки</vt:lpstr>
      <vt:lpstr>Отечественные стандарты</vt:lpstr>
      <vt:lpstr>Отечественные фреймворки</vt:lpstr>
      <vt:lpstr>Отраслевые стандарты</vt:lpstr>
      <vt:lpstr>{ Этапы разработки </vt:lpstr>
      <vt:lpstr>Презентация PowerPoint</vt:lpstr>
      <vt:lpstr>Референсный процесс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Инструменты DevSecOps</vt:lpstr>
      <vt:lpstr>Опыт внедрения</vt:lpstr>
      <vt:lpstr>Опыт внедрения</vt:lpstr>
      <vt:lpstr>Презентация PowerPoint</vt:lpstr>
      <vt:lpstr>{ Анонс методологии</vt:lpstr>
      <vt:lpstr>Состав разделов</vt:lpstr>
      <vt:lpstr>Благодарности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Ульяна Рожкова</dc:creator>
  <cp:lastModifiedBy>Office</cp:lastModifiedBy>
  <cp:revision>281</cp:revision>
  <dcterms:created xsi:type="dcterms:W3CDTF">2024-07-02T08:20:49Z</dcterms:created>
  <dcterms:modified xsi:type="dcterms:W3CDTF">2025-06-16T05:36:56Z</dcterms:modified>
</cp:coreProperties>
</file>